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handoutMasterIdLst>
    <p:handoutMasterId r:id="rId22"/>
  </p:handoutMasterIdLst>
  <p:sldIdLst>
    <p:sldId id="343" r:id="rId2"/>
    <p:sldId id="344" r:id="rId3"/>
    <p:sldId id="363" r:id="rId4"/>
    <p:sldId id="364" r:id="rId5"/>
    <p:sldId id="260" r:id="rId6"/>
    <p:sldId id="323" r:id="rId7"/>
    <p:sldId id="375" r:id="rId8"/>
    <p:sldId id="376" r:id="rId9"/>
    <p:sldId id="372" r:id="rId10"/>
    <p:sldId id="307" r:id="rId11"/>
    <p:sldId id="374" r:id="rId12"/>
    <p:sldId id="373" r:id="rId13"/>
    <p:sldId id="309" r:id="rId14"/>
    <p:sldId id="371" r:id="rId15"/>
    <p:sldId id="306" r:id="rId16"/>
    <p:sldId id="258" r:id="rId17"/>
    <p:sldId id="318" r:id="rId18"/>
    <p:sldId id="329" r:id="rId19"/>
    <p:sldId id="368" r:id="rId20"/>
    <p:sldId id="370" r:id="rId2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0080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4" autoAdjust="0"/>
    <p:restoredTop sz="94542" autoAdjust="0"/>
  </p:normalViewPr>
  <p:slideViewPr>
    <p:cSldViewPr>
      <p:cViewPr varScale="1">
        <p:scale>
          <a:sx n="119" d="100"/>
          <a:sy n="119" d="100"/>
        </p:scale>
        <p:origin x="73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80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/>
          <a:lstStyle>
            <a:lvl1pPr algn="r">
              <a:defRPr sz="1200"/>
            </a:lvl1pPr>
          </a:lstStyle>
          <a:p>
            <a:fld id="{4BA96442-18C7-48FD-AAD0-688AF9F3944D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 anchor="b"/>
          <a:lstStyle>
            <a:lvl1pPr algn="r">
              <a:defRPr sz="1200"/>
            </a:lvl1pPr>
          </a:lstStyle>
          <a:p>
            <a:fld id="{071F7FB1-7323-4575-9CA1-F86F20D3B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136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51054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381000" y="1295400"/>
            <a:ext cx="8458200" cy="5257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521148" y="6397487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E42AAEE5-EC57-47A7-8EBA-F1861BAE82C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10668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400" b="1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anose="020B0606020202030204" pitchFamily="34" charset="0"/>
          <a:ea typeface="+mj-ea"/>
          <a:cs typeface="Andalus" panose="02020603050405020304" pitchFamily="18" charset="-78"/>
        </a:defRPr>
      </a:lvl1pPr>
    </p:titleStyle>
    <p:bodyStyle>
      <a:lvl1pPr marL="344488" indent="-344488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32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ndalus" panose="02020603050405020304" pitchFamily="18" charset="-78"/>
          <a:ea typeface="+mn-ea"/>
          <a:cs typeface="Andalus" panose="02020603050405020304" pitchFamily="18" charset="-78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800" kern="1200"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ndalus" panose="02020603050405020304" pitchFamily="18" charset="-78"/>
          <a:ea typeface="+mn-ea"/>
          <a:cs typeface="Andalus" panose="02020603050405020304" pitchFamily="18" charset="-78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ndalus" panose="02020603050405020304" pitchFamily="18" charset="-78"/>
          <a:ea typeface="+mn-ea"/>
          <a:cs typeface="Andalus" panose="02020603050405020304" pitchFamily="18" charset="-78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ndalus" panose="02020603050405020304" pitchFamily="18" charset="-78"/>
          <a:ea typeface="+mn-ea"/>
          <a:cs typeface="Andalus" panose="02020603050405020304" pitchFamily="18" charset="-78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ndalus" panose="02020603050405020304" pitchFamily="18" charset="-78"/>
          <a:ea typeface="+mn-ea"/>
          <a:cs typeface="Andalus" panose="02020603050405020304" pitchFamily="18" charset="-78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usccb.org/bible/readings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forwardinmission.com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catholic-resources.org/Bible/" TargetMode="External"/><Relationship Id="rId2" Type="http://schemas.openxmlformats.org/officeDocument/2006/relationships/hyperlink" Target="http://catholic-resources.org/Lectionary/1998USL-OrdinaryA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699804"/>
            <a:ext cx="8686800" cy="2929596"/>
          </a:xfrm>
        </p:spPr>
        <p:txBody>
          <a:bodyPr/>
          <a:lstStyle/>
          <a:p>
            <a:r>
              <a:rPr lang="en-US" sz="3200" b="1" dirty="0">
                <a:solidFill>
                  <a:schemeClr val="tx1"/>
                </a:solidFill>
                <a:latin typeface="Arial Narrow" panose="020B0606020202030204" pitchFamily="34" charset="0"/>
              </a:rPr>
              <a:t>Tuesday, August 31:  Preparing for </a:t>
            </a:r>
            <a:br>
              <a:rPr lang="en-US" sz="3200" b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en-US" sz="3600" b="1" dirty="0">
                <a:solidFill>
                  <a:schemeClr val="tx1"/>
                </a:solidFill>
                <a:latin typeface="Arial Narrow" panose="020B0606020202030204" pitchFamily="34" charset="0"/>
              </a:rPr>
              <a:t>23</a:t>
            </a:r>
            <a:r>
              <a:rPr lang="en-US" sz="3600" b="1" baseline="30000" dirty="0">
                <a:solidFill>
                  <a:schemeClr val="tx1"/>
                </a:solidFill>
                <a:latin typeface="Arial Narrow" panose="020B0606020202030204" pitchFamily="34" charset="0"/>
              </a:rPr>
              <a:t>rd</a:t>
            </a:r>
            <a:r>
              <a:rPr lang="en-US" sz="3600" b="1" dirty="0">
                <a:solidFill>
                  <a:schemeClr val="tx1"/>
                </a:solidFill>
                <a:latin typeface="Arial Narrow" panose="020B0606020202030204" pitchFamily="34" charset="0"/>
              </a:rPr>
              <a:t> Sunday Ord. Time, Sept. 5, 2021</a:t>
            </a:r>
          </a:p>
          <a:p>
            <a:endParaRPr lang="en-US" sz="2400" b="1" dirty="0">
              <a:latin typeface="Arial Narrow" panose="020B0606020202030204" pitchFamily="34" charset="0"/>
            </a:endParaRPr>
          </a:p>
          <a:p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Fr. Felix Just, S.J., Ph.D.</a:t>
            </a: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http://catholic-resources.org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305800" cy="2667000"/>
          </a:xfrm>
        </p:spPr>
        <p:txBody>
          <a:bodyPr/>
          <a:lstStyle/>
          <a:p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Homily Preparation Webinar</a:t>
            </a:r>
            <a:br>
              <a:rPr lang="en-US" sz="5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(Arch-) Dioceses of the </a:t>
            </a:r>
            <a:br>
              <a:rPr lang="en-US" sz="4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Provinces of California</a:t>
            </a:r>
          </a:p>
        </p:txBody>
      </p:sp>
      <p:pic>
        <p:nvPicPr>
          <p:cNvPr id="4" name="Picture 20" descr="HolySpirit-Dove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5178271"/>
            <a:ext cx="939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732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686800" cy="54102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Structure of Today’s Presentation: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Contemporary Context</a:t>
            </a:r>
          </a:p>
          <a:p>
            <a:pPr lvl="1"/>
            <a:r>
              <a:rPr lang="en-US" dirty="0"/>
              <a:t>Overview of This Sunday’s Readings</a:t>
            </a:r>
          </a:p>
          <a:p>
            <a:pPr lvl="1"/>
            <a:r>
              <a:rPr lang="en-US" dirty="0"/>
              <a:t>Gospels for Year B,  esp. 23</a:t>
            </a:r>
            <a:r>
              <a:rPr lang="en-US" baseline="30000" dirty="0"/>
              <a:t>rd</a:t>
            </a:r>
            <a:r>
              <a:rPr lang="en-US" dirty="0"/>
              <a:t> Sunday</a:t>
            </a:r>
          </a:p>
          <a:p>
            <a:pPr lvl="1"/>
            <a:r>
              <a:rPr lang="en-US" dirty="0"/>
              <a:t>Other Readings for 23</a:t>
            </a:r>
            <a:r>
              <a:rPr lang="en-US" baseline="30000" dirty="0"/>
              <a:t>rd</a:t>
            </a:r>
            <a:r>
              <a:rPr lang="en-US" dirty="0"/>
              <a:t> Sunday, Year B</a:t>
            </a:r>
          </a:p>
          <a:p>
            <a:pPr lvl="1"/>
            <a:r>
              <a:rPr lang="en-US" dirty="0"/>
              <a:t>Ideas for your homilies</a:t>
            </a:r>
          </a:p>
          <a:p>
            <a:pPr lvl="1"/>
            <a:r>
              <a:rPr lang="en-US" dirty="0"/>
              <a:t>Questions &amp; Discussion</a:t>
            </a:r>
          </a:p>
          <a:p>
            <a:pPr lvl="1"/>
            <a:endParaRPr lang="en-US" sz="1800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Lectionary for Mass Website:</a:t>
            </a:r>
          </a:p>
          <a:p>
            <a:pPr lvl="1"/>
            <a:r>
              <a:rPr lang="en-US" u="sng" dirty="0">
                <a:solidFill>
                  <a:schemeClr val="tx1"/>
                </a:solidFill>
              </a:rPr>
              <a:t>http://catholic-resources.org/Lectionary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   Thanks!   Blessings!</a:t>
            </a:r>
          </a:p>
        </p:txBody>
      </p:sp>
    </p:spTree>
    <p:extLst>
      <p:ext uri="{BB962C8B-B14F-4D97-AF65-F5344CB8AC3E}">
        <p14:creationId xmlns:p14="http://schemas.microsoft.com/office/powerpoint/2010/main" val="992787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305800" cy="5334000"/>
          </a:xfrm>
        </p:spPr>
        <p:txBody>
          <a:bodyPr>
            <a:normAutofit/>
          </a:bodyPr>
          <a:lstStyle/>
          <a:p>
            <a:r>
              <a:rPr lang="en-US" dirty="0"/>
              <a:t>Use texts that you can write on:</a:t>
            </a:r>
          </a:p>
          <a:p>
            <a:pPr lvl="1"/>
            <a:r>
              <a:rPr lang="en-US" dirty="0"/>
              <a:t>Go to USCCB website &amp; print out readings</a:t>
            </a:r>
          </a:p>
          <a:p>
            <a:pPr lvl="2"/>
            <a:r>
              <a:rPr lang="en-US" sz="2200" dirty="0">
                <a:hlinkClick r:id="rId2"/>
              </a:rPr>
              <a:t>http://usccb.org/bible/readings/</a:t>
            </a:r>
            <a:r>
              <a:rPr lang="en-US" sz="2200" dirty="0"/>
              <a:t> </a:t>
            </a:r>
          </a:p>
          <a:p>
            <a:pPr lvl="1"/>
            <a:r>
              <a:rPr lang="en-US" dirty="0"/>
              <a:t>Or use a Missalette:</a:t>
            </a:r>
          </a:p>
          <a:p>
            <a:pPr lvl="2"/>
            <a:r>
              <a:rPr lang="en-US" sz="2200" i="1" dirty="0"/>
              <a:t>Give Us This Day</a:t>
            </a:r>
            <a:r>
              <a:rPr lang="en-US" sz="2200" dirty="0"/>
              <a:t>,  or </a:t>
            </a:r>
            <a:r>
              <a:rPr lang="en-US" sz="2200" i="1" dirty="0"/>
              <a:t>Magnificat</a:t>
            </a:r>
            <a:r>
              <a:rPr lang="en-US" sz="2200" dirty="0"/>
              <a:t>,  or </a:t>
            </a:r>
            <a:r>
              <a:rPr lang="en-US" sz="2200" i="1" dirty="0"/>
              <a:t>Living with Christ</a:t>
            </a:r>
          </a:p>
          <a:p>
            <a:pPr lvl="1"/>
            <a:r>
              <a:rPr lang="en-US" dirty="0"/>
              <a:t>Or photocopy pages from a printed Lectionary</a:t>
            </a:r>
          </a:p>
          <a:p>
            <a:pPr lvl="2"/>
            <a:r>
              <a:rPr lang="en-US" sz="2200" dirty="0"/>
              <a:t>So you can underline or make your own notes</a:t>
            </a:r>
          </a:p>
          <a:p>
            <a:pPr lvl="1"/>
            <a:endParaRPr lang="en-US" dirty="0"/>
          </a:p>
          <a:p>
            <a:pPr>
              <a:lnSpc>
                <a:spcPct val="120000"/>
              </a:lnSpc>
            </a:pPr>
            <a:r>
              <a:rPr lang="en-US" sz="2800" dirty="0"/>
              <a:t>For each reading, </a:t>
            </a:r>
            <a:r>
              <a:rPr lang="en-US" sz="2800" dirty="0">
                <a:highlight>
                  <a:srgbClr val="C0C0C0"/>
                </a:highlight>
              </a:rPr>
              <a:t>highlight</a:t>
            </a:r>
            <a:r>
              <a:rPr lang="en-US" sz="2800" dirty="0"/>
              <a:t>  or  circle  or </a:t>
            </a:r>
            <a:r>
              <a:rPr lang="en-US" sz="2800" u="sng" dirty="0"/>
              <a:t>underline</a:t>
            </a:r>
            <a:r>
              <a:rPr lang="en-US" sz="2800" dirty="0"/>
              <a:t> any </a:t>
            </a:r>
            <a:r>
              <a:rPr lang="en-US" sz="2800" b="1" dirty="0"/>
              <a:t>key words </a:t>
            </a:r>
            <a:r>
              <a:rPr lang="en-US" sz="2800" dirty="0"/>
              <a:t>that JUMP OUT at you!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990600"/>
          </a:xfrm>
        </p:spPr>
        <p:txBody>
          <a:bodyPr>
            <a:noAutofit/>
          </a:bodyPr>
          <a:lstStyle/>
          <a:p>
            <a:r>
              <a:rPr lang="en-US" sz="4000" dirty="0"/>
              <a:t>Weekly Prep:  “Mark-up Method”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298F78F-2FFC-4DBB-ACB7-527A99673B1A}"/>
              </a:ext>
            </a:extLst>
          </p:cNvPr>
          <p:cNvSpPr/>
          <p:nvPr/>
        </p:nvSpPr>
        <p:spPr>
          <a:xfrm>
            <a:off x="5638800" y="4876800"/>
            <a:ext cx="1066800" cy="609600"/>
          </a:xfrm>
          <a:prstGeom prst="ellipse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87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319464"/>
            <a:ext cx="8458200" cy="530993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/>
              <a:t>Ecclesial: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“Ordinary Time”</a:t>
            </a:r>
            <a:r>
              <a:rPr lang="en-US" sz="2000" dirty="0"/>
              <a:t> – (Fall: Luke on Weekdays)</a:t>
            </a:r>
            <a:endParaRPr lang="en-US" sz="2400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LA Archdiocese: 250</a:t>
            </a:r>
            <a:r>
              <a:rPr lang="en-US" sz="2400" baseline="30000" dirty="0"/>
              <a:t>th</a:t>
            </a:r>
            <a:r>
              <a:rPr lang="en-US" sz="2400" dirty="0"/>
              <a:t> Jubilee (Sept. 8, 11, etc.)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“Year of St. Joseph”  &amp;  “Year of </a:t>
            </a:r>
            <a:r>
              <a:rPr lang="en-US" sz="2400" i="1" dirty="0" err="1"/>
              <a:t>Amoris</a:t>
            </a:r>
            <a:r>
              <a:rPr lang="en-US" sz="2400" i="1" dirty="0"/>
              <a:t> Laetitia </a:t>
            </a:r>
            <a:r>
              <a:rPr lang="en-US" sz="2400" dirty="0"/>
              <a:t>Family”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2800" b="1" dirty="0"/>
              <a:t>Social / Cultural: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b="1" dirty="0"/>
              <a:t>Labor Day Weekend;  </a:t>
            </a:r>
            <a:r>
              <a:rPr lang="en-US" sz="2400" dirty="0"/>
              <a:t>Schools Beginning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CA Recall Election (Sept. 14)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COVID ongoing; Divisions over Masks &amp; Vaccines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Fires!  Hurricanes!  Haiti, Afghanistan, Lebanon, etc.</a:t>
            </a:r>
            <a:endParaRPr lang="en-US" sz="2000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2800" b="1" dirty="0"/>
              <a:t>Local Issues: 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Your parish, community, region?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6955631" cy="914400"/>
          </a:xfrm>
        </p:spPr>
        <p:txBody>
          <a:bodyPr/>
          <a:lstStyle/>
          <a:p>
            <a:r>
              <a:rPr lang="en-US" dirty="0"/>
              <a:t>Current Contexts:</a:t>
            </a:r>
          </a:p>
        </p:txBody>
      </p:sp>
      <p:pic>
        <p:nvPicPr>
          <p:cNvPr id="5" name="Picture 4" descr="A picture containing satellite, blue&#10;&#10;Description automatically generated">
            <a:extLst>
              <a:ext uri="{FF2B5EF4-FFF2-40B4-BE49-F238E27FC236}">
                <a16:creationId xmlns:a16="http://schemas.microsoft.com/office/drawing/2014/main" id="{4633E6D8-DDF5-4001-9B1D-7A31CBD562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39" t="2898" r="20870" b="4349"/>
          <a:stretch/>
        </p:blipFill>
        <p:spPr>
          <a:xfrm>
            <a:off x="7336631" y="-24063"/>
            <a:ext cx="1807369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51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763000" cy="5562600"/>
          </a:xfrm>
        </p:spPr>
        <p:txBody>
          <a:bodyPr>
            <a:norm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cs typeface="Andalus" panose="02020603050405020304"/>
              </a:rPr>
              <a:t>1</a:t>
            </a:r>
            <a:r>
              <a:rPr lang="en-US" baseline="30000" dirty="0">
                <a:latin typeface="Calibri" panose="020F0502020204030204" pitchFamily="34" charset="0"/>
                <a:cs typeface="Andalus" panose="02020603050405020304"/>
              </a:rPr>
              <a:t>st</a:t>
            </a:r>
            <a:r>
              <a:rPr lang="en-US" dirty="0">
                <a:latin typeface="Calibri" panose="020F0502020204030204" pitchFamily="34" charset="0"/>
                <a:cs typeface="Andalus" panose="02020603050405020304"/>
              </a:rPr>
              <a:t> Reading: </a:t>
            </a:r>
            <a:r>
              <a:rPr lang="en-US" b="1" dirty="0">
                <a:latin typeface="Calibri" panose="020F0502020204030204" pitchFamily="34" charset="0"/>
                <a:cs typeface="Andalus" panose="02020603050405020304"/>
              </a:rPr>
              <a:t>Isaiah 35:4-7a</a:t>
            </a:r>
            <a:endParaRPr lang="en-US" dirty="0">
              <a:latin typeface="Calibri" panose="020F0502020204030204" pitchFamily="34" charset="0"/>
              <a:cs typeface="Andalus" panose="02020603050405020304"/>
            </a:endParaRPr>
          </a:p>
          <a:p>
            <a:pPr lvl="1">
              <a:lnSpc>
                <a:spcPct val="95000"/>
              </a:lnSpc>
              <a:spcBef>
                <a:spcPts val="0"/>
              </a:spcBef>
            </a:pPr>
            <a:r>
              <a:rPr lang="en-US" sz="2400" i="1" dirty="0">
                <a:latin typeface="Calibri" panose="020F0502020204030204" pitchFamily="34" charset="0"/>
                <a:cs typeface="Andalus" panose="02020603050405020304"/>
              </a:rPr>
              <a:t>“The ears of those who are deaf will be cleared; </a:t>
            </a:r>
            <a:br>
              <a:rPr lang="en-US" sz="2400" i="1" dirty="0">
                <a:latin typeface="Calibri" panose="020F0502020204030204" pitchFamily="34" charset="0"/>
                <a:cs typeface="Andalus" panose="02020603050405020304"/>
              </a:rPr>
            </a:br>
            <a:r>
              <a:rPr lang="en-US" sz="2400" i="1" dirty="0">
                <a:latin typeface="Calibri" panose="020F0502020204030204" pitchFamily="34" charset="0"/>
                <a:cs typeface="Andalus" panose="02020603050405020304"/>
              </a:rPr>
              <a:t>and the tongue of those who are mute will sing.”</a:t>
            </a:r>
          </a:p>
          <a:p>
            <a:pPr>
              <a:lnSpc>
                <a:spcPct val="95000"/>
              </a:lnSpc>
            </a:pPr>
            <a:r>
              <a:rPr lang="en-US" sz="3200" dirty="0">
                <a:latin typeface="Calibri" panose="020F0502020204030204" pitchFamily="34" charset="0"/>
                <a:cs typeface="Andalus" panose="02020603050405020304"/>
              </a:rPr>
              <a:t>Resp. </a:t>
            </a:r>
            <a:r>
              <a:rPr lang="en-US" b="1" dirty="0">
                <a:latin typeface="Calibri" panose="020F0502020204030204" pitchFamily="34" charset="0"/>
                <a:cs typeface="Andalus" panose="02020603050405020304"/>
              </a:rPr>
              <a:t>Psalm 146:</a:t>
            </a:r>
            <a:r>
              <a:rPr lang="en-US" sz="3200" dirty="0">
                <a:latin typeface="Calibri" panose="020F0502020204030204" pitchFamily="34" charset="0"/>
                <a:cs typeface="Andalus" panose="02020603050405020304"/>
              </a:rPr>
              <a:t>6-7, 8-9, 9-10</a:t>
            </a:r>
            <a:r>
              <a:rPr lang="en-US" dirty="0">
                <a:latin typeface="Calibri" panose="020F0502020204030204" pitchFamily="34" charset="0"/>
                <a:cs typeface="Andalus" panose="02020603050405020304"/>
              </a:rPr>
              <a:t> </a:t>
            </a:r>
          </a:p>
          <a:p>
            <a:pPr lvl="1">
              <a:lnSpc>
                <a:spcPct val="95000"/>
              </a:lnSpc>
              <a:spcBef>
                <a:spcPts val="0"/>
              </a:spcBef>
            </a:pPr>
            <a:r>
              <a:rPr lang="en-US" sz="2400" i="1" dirty="0">
                <a:latin typeface="Calibri" panose="020F0502020204030204" pitchFamily="34" charset="0"/>
                <a:cs typeface="Andalus" panose="02020603050405020304"/>
              </a:rPr>
              <a:t>“Praise the Lord, my soul!”</a:t>
            </a:r>
          </a:p>
          <a:p>
            <a:pPr>
              <a:lnSpc>
                <a:spcPct val="95000"/>
              </a:lnSpc>
            </a:pPr>
            <a:r>
              <a:rPr lang="en-US" dirty="0">
                <a:latin typeface="Calibri" panose="020F0502020204030204" pitchFamily="34" charset="0"/>
                <a:cs typeface="Andalus" panose="02020603050405020304"/>
              </a:rPr>
              <a:t>2</a:t>
            </a:r>
            <a:r>
              <a:rPr lang="en-US" baseline="30000" dirty="0">
                <a:latin typeface="Calibri" panose="020F0502020204030204" pitchFamily="34" charset="0"/>
                <a:cs typeface="Andalus" panose="02020603050405020304"/>
              </a:rPr>
              <a:t>nd</a:t>
            </a:r>
            <a:r>
              <a:rPr lang="en-US" dirty="0">
                <a:latin typeface="Calibri" panose="020F0502020204030204" pitchFamily="34" charset="0"/>
                <a:cs typeface="Andalus" panose="02020603050405020304"/>
              </a:rPr>
              <a:t> Reading: </a:t>
            </a:r>
            <a:r>
              <a:rPr lang="en-US" b="1" dirty="0">
                <a:latin typeface="Calibri" panose="020F0502020204030204" pitchFamily="34" charset="0"/>
                <a:cs typeface="Andalus" panose="02020603050405020304"/>
              </a:rPr>
              <a:t>James 2:1-5</a:t>
            </a:r>
          </a:p>
          <a:p>
            <a:pPr lvl="1">
              <a:lnSpc>
                <a:spcPct val="95000"/>
              </a:lnSpc>
            </a:pPr>
            <a:r>
              <a:rPr lang="en-US" sz="2400" i="1" dirty="0">
                <a:latin typeface="Calibri" panose="020F0502020204030204" pitchFamily="34" charset="0"/>
                <a:cs typeface="Andalus" panose="02020603050405020304"/>
              </a:rPr>
              <a:t>“Did not God choose the poor to be heirs of the kingdom?”</a:t>
            </a:r>
          </a:p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en-US" sz="3000" dirty="0">
                <a:latin typeface="Calibri" panose="020F0502020204030204" pitchFamily="34" charset="0"/>
                <a:cs typeface="Andalus" panose="02020603050405020304"/>
              </a:rPr>
              <a:t>Alleluia</a:t>
            </a:r>
            <a:r>
              <a:rPr lang="en-US" sz="2400" dirty="0">
                <a:latin typeface="Calibri" panose="020F0502020204030204" pitchFamily="34" charset="0"/>
                <a:cs typeface="Andalus" panose="02020603050405020304"/>
              </a:rPr>
              <a:t> (cf. Matt 4:23)</a:t>
            </a:r>
            <a:endParaRPr lang="en-US" sz="3000" dirty="0">
              <a:latin typeface="Calibri" panose="020F0502020204030204" pitchFamily="34" charset="0"/>
              <a:cs typeface="Andalus" panose="02020603050405020304"/>
            </a:endParaRPr>
          </a:p>
          <a:p>
            <a:pPr lvl="1">
              <a:lnSpc>
                <a:spcPct val="95000"/>
              </a:lnSpc>
              <a:spcBef>
                <a:spcPts val="0"/>
              </a:spcBef>
            </a:pPr>
            <a:r>
              <a:rPr lang="en-US" sz="1800" i="1" dirty="0">
                <a:latin typeface="Arial Narrow" panose="020B0606020202030204" pitchFamily="34" charset="0"/>
                <a:cs typeface="Andalus" panose="02020603050405020304"/>
              </a:rPr>
              <a:t>“Jesus proclaimed the Gospel of the kingdom and cured every disease among the people.”</a:t>
            </a:r>
          </a:p>
          <a:p>
            <a:pPr>
              <a:lnSpc>
                <a:spcPct val="95000"/>
              </a:lnSpc>
            </a:pPr>
            <a:r>
              <a:rPr lang="en-US" dirty="0">
                <a:latin typeface="Calibri" panose="020F0502020204030204" pitchFamily="34" charset="0"/>
                <a:cs typeface="Andalus" panose="02020603050405020304"/>
              </a:rPr>
              <a:t>Gospel: </a:t>
            </a:r>
            <a:r>
              <a:rPr lang="en-US" sz="4000" b="1" dirty="0">
                <a:latin typeface="Calibri" panose="020F0502020204030204" pitchFamily="34" charset="0"/>
                <a:ea typeface="Calibri"/>
                <a:cs typeface="Andalus" panose="02020603050405020304"/>
              </a:rPr>
              <a:t>Mark 7:31-37</a:t>
            </a:r>
            <a:endParaRPr lang="en-US" sz="4000" dirty="0">
              <a:latin typeface="Calibri" panose="020F0502020204030204" pitchFamily="34" charset="0"/>
              <a:cs typeface="Andalus" panose="02020603050405020304"/>
            </a:endParaRPr>
          </a:p>
          <a:p>
            <a:pPr lvl="1">
              <a:lnSpc>
                <a:spcPct val="95000"/>
              </a:lnSpc>
              <a:spcBef>
                <a:spcPts val="0"/>
              </a:spcBef>
            </a:pPr>
            <a:r>
              <a:rPr lang="en-US" sz="2400" i="1" dirty="0">
                <a:latin typeface="Calibri" panose="020F0502020204030204" pitchFamily="34" charset="0"/>
                <a:cs typeface="Andalus" panose="02020603050405020304"/>
              </a:rPr>
              <a:t>“He makes the deaf hear and the mute speak.”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23</a:t>
            </a:r>
            <a:r>
              <a:rPr lang="en-US" baseline="30000" dirty="0">
                <a:solidFill>
                  <a:schemeClr val="bg2">
                    <a:lumMod val="50000"/>
                  </a:schemeClr>
                </a:solidFill>
              </a:rPr>
              <a:t>rd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Sunday in Ordinary Time, Year B</a:t>
            </a:r>
          </a:p>
        </p:txBody>
      </p:sp>
    </p:spTree>
    <p:extLst>
      <p:ext uri="{BB962C8B-B14F-4D97-AF65-F5344CB8AC3E}">
        <p14:creationId xmlns:p14="http://schemas.microsoft.com/office/powerpoint/2010/main" val="130756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763000" cy="5562600"/>
          </a:xfrm>
        </p:spPr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17</a:t>
            </a:r>
            <a:r>
              <a:rPr lang="en-US" sz="2400" baseline="30000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th</a:t>
            </a:r>
            <a:r>
              <a:rPr lang="en-US" sz="2400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 – 21</a:t>
            </a:r>
            <a:r>
              <a:rPr lang="en-US" sz="2400" baseline="30000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st</a:t>
            </a:r>
            <a:r>
              <a:rPr lang="en-US" sz="2400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 Sun.</a:t>
            </a:r>
            <a:r>
              <a:rPr lang="en-US" sz="2400" dirty="0">
                <a:latin typeface="Calibri"/>
                <a:ea typeface="Calibri"/>
                <a:cs typeface="Times New Roman"/>
              </a:rPr>
              <a:t> – John 6, Bread of Life Discourse</a:t>
            </a:r>
          </a:p>
          <a:p>
            <a:pPr marL="0" marR="0" indent="0">
              <a:spcBef>
                <a:spcPts val="0"/>
              </a:spcBef>
              <a:buNone/>
            </a:pPr>
            <a:r>
              <a:rPr lang="en-US" sz="2800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22</a:t>
            </a:r>
            <a:r>
              <a:rPr lang="en-US" sz="2800" baseline="30000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nd</a:t>
            </a:r>
            <a:r>
              <a:rPr lang="en-US" sz="2800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 Sun. </a:t>
            </a:r>
            <a:r>
              <a:rPr lang="en-US" sz="2800" dirty="0">
                <a:latin typeface="Calibri"/>
                <a:ea typeface="Calibri"/>
                <a:cs typeface="Times New Roman"/>
              </a:rPr>
              <a:t>(Aug. 29) – </a:t>
            </a:r>
            <a:r>
              <a:rPr lang="en-US" sz="2800" b="1" dirty="0">
                <a:latin typeface="Calibri"/>
                <a:ea typeface="Calibri"/>
                <a:cs typeface="Times New Roman"/>
              </a:rPr>
              <a:t>Mark 7:1-8, 14-15, 21-23</a:t>
            </a: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i="1" dirty="0">
                <a:latin typeface="Arial Narrow" panose="020B0606020202030204" pitchFamily="34" charset="0"/>
              </a:rPr>
              <a:t>  Purity traditions vs. God’s core commandments</a:t>
            </a:r>
            <a:endParaRPr lang="en-US" sz="2400" b="1" dirty="0">
              <a:latin typeface="Calibri"/>
              <a:ea typeface="Calibri"/>
              <a:cs typeface="Times New Roman"/>
            </a:endParaRPr>
          </a:p>
          <a:p>
            <a:pPr marL="0" marR="0" indent="0"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23</a:t>
            </a:r>
            <a:r>
              <a:rPr lang="en-US" sz="3200" b="1" baseline="30000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rd</a:t>
            </a:r>
            <a:r>
              <a:rPr lang="en-US" sz="3200" b="1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 Sun. </a:t>
            </a:r>
            <a:r>
              <a:rPr lang="en-US" sz="3200" b="1" dirty="0">
                <a:latin typeface="Calibri"/>
                <a:ea typeface="Calibri"/>
                <a:cs typeface="Times New Roman"/>
              </a:rPr>
              <a:t>(Sept. 5) – Mark 7:31-37</a:t>
            </a:r>
            <a:endParaRPr lang="en-US" sz="3200" b="1" i="1" dirty="0">
              <a:latin typeface="Calibri"/>
              <a:ea typeface="Calibri"/>
              <a:cs typeface="Times New Roman"/>
            </a:endParaRP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i="1" dirty="0">
                <a:latin typeface="Arial Narrow" panose="020B0606020202030204" pitchFamily="34" charset="0"/>
                <a:ea typeface="Calibri"/>
                <a:cs typeface="Times New Roman"/>
              </a:rPr>
              <a:t>  </a:t>
            </a:r>
            <a:r>
              <a:rPr lang="en-US" sz="2800" b="1" i="1" dirty="0">
                <a:latin typeface="Arial Narrow" panose="020B0606020202030204" pitchFamily="34" charset="0"/>
                <a:ea typeface="Calibri"/>
                <a:cs typeface="Times New Roman"/>
              </a:rPr>
              <a:t>Healing of a deaf-mute</a:t>
            </a:r>
          </a:p>
          <a:p>
            <a:pPr marL="0" marR="0" indent="0">
              <a:spcBef>
                <a:spcPts val="0"/>
              </a:spcBef>
              <a:buNone/>
            </a:pPr>
            <a:r>
              <a:rPr lang="en-US" sz="2800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24</a:t>
            </a:r>
            <a:r>
              <a:rPr lang="en-US" sz="2800" baseline="30000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th</a:t>
            </a:r>
            <a:r>
              <a:rPr lang="en-US" sz="2800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 Sun. </a:t>
            </a:r>
            <a:r>
              <a:rPr lang="en-US" sz="2800" dirty="0">
                <a:latin typeface="Calibri"/>
                <a:ea typeface="Calibri"/>
                <a:cs typeface="Times New Roman"/>
              </a:rPr>
              <a:t>(Sept. 12) – </a:t>
            </a:r>
            <a:r>
              <a:rPr lang="en-US" sz="2800" b="1" dirty="0">
                <a:latin typeface="Calibri"/>
                <a:ea typeface="Calibri"/>
                <a:cs typeface="Times New Roman"/>
              </a:rPr>
              <a:t>Mark 8:27-35</a:t>
            </a: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i="1" dirty="0">
                <a:latin typeface="Arial Narrow" panose="020B0606020202030204" pitchFamily="34" charset="0"/>
                <a:ea typeface="Calibri"/>
                <a:cs typeface="Times New Roman"/>
              </a:rPr>
              <a:t>  Peter’s Confession &amp; First Passion Prediction</a:t>
            </a:r>
            <a:endParaRPr lang="en-US" sz="2800" i="1" dirty="0">
              <a:latin typeface="Arial Narrow" panose="020B0606020202030204" pitchFamily="34" charset="0"/>
              <a:ea typeface="Calibri"/>
              <a:cs typeface="Times New Roman"/>
            </a:endParaRPr>
          </a:p>
          <a:p>
            <a:pPr marL="0" marR="0" indent="0">
              <a:spcBef>
                <a:spcPts val="0"/>
              </a:spcBef>
              <a:buNone/>
            </a:pPr>
            <a:r>
              <a:rPr lang="en-US" sz="2800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25</a:t>
            </a:r>
            <a:r>
              <a:rPr lang="en-US" sz="2800" baseline="30000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th</a:t>
            </a:r>
            <a:r>
              <a:rPr lang="en-US" sz="2800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 Sun. </a:t>
            </a:r>
            <a:r>
              <a:rPr lang="en-US" sz="2800" dirty="0">
                <a:latin typeface="Calibri"/>
                <a:ea typeface="Calibri"/>
                <a:cs typeface="Times New Roman"/>
              </a:rPr>
              <a:t>(Sept. 19) – </a:t>
            </a:r>
            <a:r>
              <a:rPr lang="en-US" sz="2800" b="1" dirty="0">
                <a:latin typeface="Calibri"/>
                <a:ea typeface="Calibri"/>
                <a:cs typeface="Times New Roman"/>
              </a:rPr>
              <a:t>Mark 9:30-37</a:t>
            </a:r>
            <a:endParaRPr lang="en-US" sz="2400" dirty="0">
              <a:latin typeface="Arial Narrow" panose="020B0606020202030204" pitchFamily="34" charset="0"/>
              <a:ea typeface="Calibri"/>
              <a:cs typeface="Times New Roman"/>
            </a:endParaRP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i="1" dirty="0">
                <a:latin typeface="Arial Narrow" panose="020B0606020202030204" pitchFamily="34" charset="0"/>
                <a:ea typeface="Calibri"/>
                <a:cs typeface="Times New Roman"/>
              </a:rPr>
              <a:t>  Second Passion Prediction &amp; Cost of Discipleship </a:t>
            </a:r>
          </a:p>
          <a:p>
            <a:pPr marL="0" marR="0" indent="0">
              <a:spcBef>
                <a:spcPts val="0"/>
              </a:spcBef>
              <a:buNone/>
            </a:pPr>
            <a:r>
              <a:rPr lang="en-US" sz="2800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26</a:t>
            </a:r>
            <a:r>
              <a:rPr lang="en-US" sz="2800" baseline="30000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th</a:t>
            </a:r>
            <a:r>
              <a:rPr lang="en-US" sz="2800" dirty="0">
                <a:solidFill>
                  <a:srgbClr val="FFC000"/>
                </a:solidFill>
                <a:latin typeface="Calibri"/>
                <a:ea typeface="Calibri"/>
                <a:cs typeface="Times New Roman"/>
              </a:rPr>
              <a:t> Sun. </a:t>
            </a:r>
            <a:r>
              <a:rPr lang="en-US" sz="2800" dirty="0">
                <a:latin typeface="Calibri"/>
                <a:ea typeface="Calibri"/>
                <a:cs typeface="Times New Roman"/>
              </a:rPr>
              <a:t>(Sept. 26) – </a:t>
            </a:r>
            <a:r>
              <a:rPr lang="en-US" sz="2800" b="1" dirty="0">
                <a:latin typeface="Calibri"/>
                <a:ea typeface="Calibri"/>
                <a:cs typeface="Times New Roman"/>
              </a:rPr>
              <a:t>Mark 9:38-43, 45, 47-48</a:t>
            </a:r>
          </a:p>
          <a:p>
            <a:pPr marL="0" marR="0" indent="0">
              <a:spcBef>
                <a:spcPts val="0"/>
              </a:spcBef>
              <a:buNone/>
            </a:pPr>
            <a:r>
              <a:rPr lang="en-US" sz="2400" i="1" dirty="0">
                <a:latin typeface="Arial Narrow" panose="020B0606020202030204" pitchFamily="34" charset="0"/>
                <a:ea typeface="Calibri"/>
                <a:cs typeface="Times New Roman"/>
              </a:rPr>
              <a:t>  More teachings about faithful discipleship </a:t>
            </a:r>
            <a:endParaRPr lang="en-US" sz="3200" i="1" dirty="0">
              <a:latin typeface="Arial Narrow" panose="020B0606020202030204" pitchFamily="34" charset="0"/>
              <a:ea typeface="Calibri"/>
              <a:cs typeface="Times New Roman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1066800"/>
          </a:xfrm>
        </p:spPr>
        <p:txBody>
          <a:bodyPr>
            <a:normAutofit/>
          </a:bodyPr>
          <a:lstStyle/>
          <a:p>
            <a:r>
              <a:rPr lang="en-US" dirty="0"/>
              <a:t>Overview:  Sunday Gospels, Year B</a:t>
            </a:r>
            <a:endParaRPr lang="en-US" dirty="0"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1791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D008C1-53AA-44C5-993D-FEDB60E45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3144838" algn="l"/>
              </a:tabLst>
            </a:pPr>
            <a:r>
              <a:rPr lang="en-US" sz="2800" dirty="0"/>
              <a:t>Mark </a:t>
            </a:r>
            <a:r>
              <a:rPr lang="en-US" sz="2800" b="1" dirty="0"/>
              <a:t>7:1-13</a:t>
            </a:r>
            <a:r>
              <a:rPr lang="en-US" sz="2800" dirty="0"/>
              <a:t>	Week 5, Tues</a:t>
            </a:r>
          </a:p>
          <a:p>
            <a:pPr>
              <a:tabLst>
                <a:tab pos="3144838" algn="l"/>
              </a:tabLst>
            </a:pPr>
            <a:r>
              <a:rPr lang="en-US" sz="2800" dirty="0"/>
              <a:t>Mark </a:t>
            </a:r>
            <a:r>
              <a:rPr lang="en-US" sz="2800" b="1" dirty="0"/>
              <a:t>7:14-23</a:t>
            </a:r>
            <a:r>
              <a:rPr lang="en-US" sz="2800" dirty="0"/>
              <a:t>	Week 5, Wed</a:t>
            </a:r>
          </a:p>
          <a:p>
            <a:pPr>
              <a:tabLst>
                <a:tab pos="3144838" algn="l"/>
              </a:tabLst>
            </a:pPr>
            <a:r>
              <a:rPr lang="en-US" sz="2800" dirty="0"/>
              <a:t>Mark 7:24-30	Week 5, Thurs</a:t>
            </a:r>
          </a:p>
          <a:p>
            <a:pPr>
              <a:tabLst>
                <a:tab pos="3144838" algn="l"/>
              </a:tabLst>
            </a:pPr>
            <a:r>
              <a:rPr lang="en-US" sz="2800" dirty="0"/>
              <a:t>Mark </a:t>
            </a:r>
            <a:r>
              <a:rPr lang="en-US" sz="2800" b="1" dirty="0"/>
              <a:t>7:31-37</a:t>
            </a:r>
            <a:r>
              <a:rPr lang="en-US" sz="2800" dirty="0"/>
              <a:t>	Week 5, Fri</a:t>
            </a:r>
          </a:p>
          <a:p>
            <a:pPr>
              <a:tabLst>
                <a:tab pos="3144838" algn="l"/>
              </a:tabLst>
            </a:pPr>
            <a:r>
              <a:rPr lang="en-US" sz="2800" dirty="0"/>
              <a:t>Mark 8:1-10 	Week 5, Sat</a:t>
            </a:r>
          </a:p>
          <a:p>
            <a:pPr>
              <a:tabLst>
                <a:tab pos="3144838" algn="l"/>
              </a:tabLst>
            </a:pPr>
            <a:r>
              <a:rPr lang="en-US" sz="2800" dirty="0"/>
              <a:t>Mark 8:11-13	Week 6, Mon</a:t>
            </a:r>
          </a:p>
          <a:p>
            <a:pPr>
              <a:tabLst>
                <a:tab pos="3144838" algn="l"/>
              </a:tabLst>
            </a:pPr>
            <a:r>
              <a:rPr lang="en-US" sz="2800" dirty="0"/>
              <a:t>Mark 8:14-21	Week 6, Tues</a:t>
            </a:r>
          </a:p>
          <a:p>
            <a:pPr>
              <a:tabLst>
                <a:tab pos="3144838" algn="l"/>
              </a:tabLst>
            </a:pPr>
            <a:r>
              <a:rPr lang="en-US" sz="2800" dirty="0"/>
              <a:t>Mark 8:22-26	Week 6, Wed</a:t>
            </a:r>
          </a:p>
          <a:p>
            <a:pPr>
              <a:tabLst>
                <a:tab pos="3144838" algn="l"/>
              </a:tabLst>
            </a:pPr>
            <a:r>
              <a:rPr lang="en-US" sz="2800" dirty="0"/>
              <a:t>Mark </a:t>
            </a:r>
            <a:r>
              <a:rPr lang="en-US" sz="2800" b="1" dirty="0"/>
              <a:t>8:27-33</a:t>
            </a:r>
            <a:r>
              <a:rPr lang="en-US" sz="2800" dirty="0"/>
              <a:t>	Week 6, Thurs</a:t>
            </a:r>
          </a:p>
          <a:p>
            <a:pPr>
              <a:tabLst>
                <a:tab pos="3144838" algn="l"/>
              </a:tabLst>
            </a:pPr>
            <a:r>
              <a:rPr lang="en-US" sz="2800" dirty="0"/>
              <a:t>Mark 8:34–9:1	Week 6, Fri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56B1EF-53F5-41A0-9B04-2A307A41A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Mark 7–8 on Weekdays:  Weeks 5-6 </a:t>
            </a:r>
          </a:p>
        </p:txBody>
      </p:sp>
    </p:spTree>
    <p:extLst>
      <p:ext uri="{BB962C8B-B14F-4D97-AF65-F5344CB8AC3E}">
        <p14:creationId xmlns:p14="http://schemas.microsoft.com/office/powerpoint/2010/main" val="1804173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39B54B-2624-4E09-A616-F8160B81B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900"/>
              </a:spcBef>
            </a:pPr>
            <a:r>
              <a:rPr lang="en-US" sz="2400" dirty="0">
                <a:latin typeface="Arial Narrow" panose="020B0606020202030204" pitchFamily="34" charset="0"/>
              </a:rPr>
              <a:t>Jesus argues w/ Pharisees about purity laws &amp; ritual traditions (7:1-23)</a:t>
            </a:r>
          </a:p>
          <a:p>
            <a:pPr>
              <a:spcBef>
                <a:spcPts val="900"/>
              </a:spcBef>
            </a:pPr>
            <a:r>
              <a:rPr lang="en-US" sz="2400" dirty="0">
                <a:latin typeface="Arial Narrow" panose="020B0606020202030204" pitchFamily="34" charset="0"/>
              </a:rPr>
              <a:t>Jesus exorcizes the Syrophoenician woman's daughter (7:24-30)</a:t>
            </a:r>
          </a:p>
          <a:p>
            <a:pPr>
              <a:spcBef>
                <a:spcPts val="900"/>
              </a:spcBef>
            </a:pPr>
            <a:r>
              <a:rPr lang="en-US" sz="2400" b="1" dirty="0">
                <a:latin typeface="Arial Narrow" panose="020B0606020202030204" pitchFamily="34" charset="0"/>
              </a:rPr>
              <a:t>Jesus enables a deaf-mute person to hear and speak (7:31-37)</a:t>
            </a:r>
          </a:p>
          <a:p>
            <a:pPr>
              <a:spcBef>
                <a:spcPts val="900"/>
              </a:spcBef>
            </a:pPr>
            <a:r>
              <a:rPr lang="en-US" sz="2400" dirty="0">
                <a:latin typeface="Arial Narrow" panose="020B0606020202030204" pitchFamily="34" charset="0"/>
              </a:rPr>
              <a:t>Jesus Feeds 4000 People in Gentile territory 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with seven loaves and a few fish (8:1-10)</a:t>
            </a:r>
          </a:p>
          <a:p>
            <a:pPr>
              <a:spcBef>
                <a:spcPts val="900"/>
              </a:spcBef>
            </a:pPr>
            <a:r>
              <a:rPr lang="en-US" sz="2400" dirty="0">
                <a:latin typeface="Arial Narrow" panose="020B0606020202030204" pitchFamily="34" charset="0"/>
              </a:rPr>
              <a:t>The Pharisees ask for a sign from Jesus (8:11-12)</a:t>
            </a:r>
          </a:p>
          <a:p>
            <a:pPr>
              <a:spcBef>
                <a:spcPts val="900"/>
              </a:spcBef>
            </a:pPr>
            <a:r>
              <a:rPr lang="en-US" sz="2400" dirty="0">
                <a:latin typeface="Arial Narrow" panose="020B0606020202030204" pitchFamily="34" charset="0"/>
              </a:rPr>
              <a:t>Jesus and his disciples depart in a boat (8:13-14)</a:t>
            </a:r>
          </a:p>
          <a:p>
            <a:pPr>
              <a:spcBef>
                <a:spcPts val="900"/>
              </a:spcBef>
            </a:pPr>
            <a:r>
              <a:rPr lang="en-US" sz="2400" dirty="0">
                <a:latin typeface="Arial Narrow" panose="020B0606020202030204" pitchFamily="34" charset="0"/>
              </a:rPr>
              <a:t>Jesus' disciples fail to understand about the yeast and bread (8:15-21)</a:t>
            </a:r>
          </a:p>
          <a:p>
            <a:pPr>
              <a:spcBef>
                <a:spcPts val="900"/>
              </a:spcBef>
            </a:pPr>
            <a:r>
              <a:rPr lang="en-US" sz="2400" dirty="0">
                <a:latin typeface="Arial Narrow" panose="020B0606020202030204" pitchFamily="34" charset="0"/>
              </a:rPr>
              <a:t>Two-Stage Restoration of Sight to a Blind Person at Bethsaida, 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northeast of the Sea of Galilee (8:22-26)</a:t>
            </a:r>
          </a:p>
          <a:p>
            <a:pPr>
              <a:spcBef>
                <a:spcPts val="900"/>
              </a:spcBef>
            </a:pPr>
            <a:r>
              <a:rPr lang="en-US" sz="2400" dirty="0">
                <a:latin typeface="Arial Narrow" panose="020B0606020202030204" pitchFamily="34" charset="0"/>
              </a:rPr>
              <a:t>Confession of Peter &amp; Teachings on Discipleship (8:27ff)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D829EF-EF26-4393-A589-776CC86E0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 7 – 8</a:t>
            </a:r>
          </a:p>
        </p:txBody>
      </p:sp>
    </p:spTree>
    <p:extLst>
      <p:ext uri="{BB962C8B-B14F-4D97-AF65-F5344CB8AC3E}">
        <p14:creationId xmlns:p14="http://schemas.microsoft.com/office/powerpoint/2010/main" val="4216237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&#10;&#10;Description automatically generated with low confidence">
            <a:extLst>
              <a:ext uri="{FF2B5EF4-FFF2-40B4-BE49-F238E27FC236}">
                <a16:creationId xmlns:a16="http://schemas.microsoft.com/office/drawing/2014/main" id="{675BC720-08D8-41C3-91A3-C60B7AECF0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69683"/>
            <a:ext cx="8458200" cy="475683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E579691-DB12-4769-9D44-75464DF08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458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295400"/>
            <a:ext cx="8534400" cy="556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>
                <a:latin typeface="Arial Narrow" panose="020B0606020202030204" pitchFamily="34" charset="0"/>
              </a:rPr>
              <a:t>Again Jesus left the district of </a:t>
            </a:r>
            <a:r>
              <a:rPr lang="en-US" sz="2200" dirty="0" err="1">
                <a:latin typeface="Arial Narrow" panose="020B0606020202030204" pitchFamily="34" charset="0"/>
              </a:rPr>
              <a:t>Tyre</a:t>
            </a:r>
            <a:r>
              <a:rPr lang="en-US" sz="2200" dirty="0">
                <a:latin typeface="Arial Narrow" panose="020B0606020202030204" pitchFamily="34" charset="0"/>
              </a:rPr>
              <a:t>  and went by way of Sidon </a:t>
            </a:r>
            <a:br>
              <a:rPr lang="en-US" sz="2200" dirty="0">
                <a:latin typeface="Arial Narrow" panose="020B0606020202030204" pitchFamily="34" charset="0"/>
              </a:rPr>
            </a:br>
            <a:r>
              <a:rPr lang="en-US" sz="2200" dirty="0">
                <a:latin typeface="Arial Narrow" panose="020B0606020202030204" pitchFamily="34" charset="0"/>
              </a:rPr>
              <a:t>to the Sea of Galilee,  into the district of the </a:t>
            </a:r>
            <a:r>
              <a:rPr lang="en-US" sz="22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Decapolis</a:t>
            </a:r>
            <a:r>
              <a:rPr lang="en-US" sz="2200" dirty="0">
                <a:latin typeface="Arial Narrow" panose="020B0606020202030204" pitchFamily="34" charset="0"/>
              </a:rPr>
              <a:t>. </a:t>
            </a:r>
            <a:br>
              <a:rPr lang="en-US" sz="2200" dirty="0">
                <a:latin typeface="Arial Narrow" panose="020B0606020202030204" pitchFamily="34" charset="0"/>
              </a:rPr>
            </a:br>
            <a:r>
              <a:rPr lang="en-US" sz="2200" dirty="0">
                <a:latin typeface="Arial Narrow" panose="020B0606020202030204" pitchFamily="34" charset="0"/>
              </a:rPr>
              <a:t>And people brought to him </a:t>
            </a:r>
            <a:r>
              <a:rPr lang="en-US" sz="2200" b="1" dirty="0">
                <a:latin typeface="Arial Narrow" panose="020B0606020202030204" pitchFamily="34" charset="0"/>
              </a:rPr>
              <a:t>a </a:t>
            </a:r>
            <a:r>
              <a:rPr lang="en-US" sz="2200" b="1" u="sng" dirty="0">
                <a:latin typeface="Arial Narrow" panose="020B0606020202030204" pitchFamily="34" charset="0"/>
              </a:rPr>
              <a:t>deaf</a:t>
            </a:r>
            <a:r>
              <a:rPr lang="en-US" sz="2200" b="1" dirty="0">
                <a:latin typeface="Arial Narrow" panose="020B0606020202030204" pitchFamily="34" charset="0"/>
              </a:rPr>
              <a:t> man </a:t>
            </a:r>
            <a:r>
              <a:rPr lang="en-US" sz="2200" dirty="0">
                <a:latin typeface="Arial Narrow" panose="020B0606020202030204" pitchFamily="34" charset="0"/>
              </a:rPr>
              <a:t>who had </a:t>
            </a:r>
            <a:r>
              <a:rPr lang="en-US" sz="2200" b="1" dirty="0">
                <a:latin typeface="Arial Narrow" panose="020B0606020202030204" pitchFamily="34" charset="0"/>
              </a:rPr>
              <a:t>a </a:t>
            </a:r>
            <a:r>
              <a:rPr lang="en-US" sz="2200" b="1" u="sng" dirty="0">
                <a:latin typeface="Arial Narrow" panose="020B0606020202030204" pitchFamily="34" charset="0"/>
              </a:rPr>
              <a:t>speech</a:t>
            </a:r>
            <a:r>
              <a:rPr lang="en-US" sz="2200" b="1" dirty="0">
                <a:latin typeface="Arial Narrow" panose="020B0606020202030204" pitchFamily="34" charset="0"/>
              </a:rPr>
              <a:t> impediment</a:t>
            </a:r>
            <a:br>
              <a:rPr lang="en-US" sz="2200" dirty="0">
                <a:latin typeface="Arial Narrow" panose="020B0606020202030204" pitchFamily="34" charset="0"/>
              </a:rPr>
            </a:br>
            <a:r>
              <a:rPr lang="en-US" sz="2200" dirty="0">
                <a:latin typeface="Arial Narrow" panose="020B0606020202030204" pitchFamily="34" charset="0"/>
              </a:rPr>
              <a:t>and begged him to lay his hand on him.</a:t>
            </a:r>
          </a:p>
          <a:p>
            <a:pPr marL="0" indent="0">
              <a:buNone/>
            </a:pPr>
            <a:r>
              <a:rPr lang="en-US" sz="2200" dirty="0">
                <a:latin typeface="Arial Narrow" panose="020B0606020202030204" pitchFamily="34" charset="0"/>
              </a:rPr>
              <a:t>He took him off by himself away from the crowd. </a:t>
            </a:r>
            <a:br>
              <a:rPr lang="en-US" sz="2200" dirty="0">
                <a:latin typeface="Arial Narrow" panose="020B0606020202030204" pitchFamily="34" charset="0"/>
              </a:rPr>
            </a:br>
            <a:r>
              <a:rPr lang="en-US" sz="2200" dirty="0">
                <a:latin typeface="Arial Narrow" panose="020B0606020202030204" pitchFamily="34" charset="0"/>
              </a:rPr>
              <a:t>He </a:t>
            </a:r>
            <a:r>
              <a:rPr lang="en-US" sz="2200" i="1" dirty="0">
                <a:latin typeface="Arial Narrow" panose="020B0606020202030204" pitchFamily="34" charset="0"/>
              </a:rPr>
              <a:t>put his finger </a:t>
            </a:r>
            <a:r>
              <a:rPr lang="en-US" sz="2200" dirty="0">
                <a:latin typeface="Arial Narrow" panose="020B0606020202030204" pitchFamily="34" charset="0"/>
              </a:rPr>
              <a:t>into the man’s </a:t>
            </a:r>
            <a:r>
              <a:rPr lang="en-US" sz="2200" u="sng" dirty="0">
                <a:latin typeface="Arial Narrow" panose="020B0606020202030204" pitchFamily="34" charset="0"/>
              </a:rPr>
              <a:t>ears</a:t>
            </a:r>
            <a:r>
              <a:rPr lang="en-US" sz="2200" dirty="0">
                <a:latin typeface="Arial Narrow" panose="020B0606020202030204" pitchFamily="34" charset="0"/>
              </a:rPr>
              <a:t> and, </a:t>
            </a:r>
            <a:r>
              <a:rPr lang="en-US" sz="2200" i="1" dirty="0">
                <a:latin typeface="Arial Narrow" panose="020B0606020202030204" pitchFamily="34" charset="0"/>
              </a:rPr>
              <a:t>spitting</a:t>
            </a:r>
            <a:r>
              <a:rPr lang="en-US" sz="2200" dirty="0">
                <a:latin typeface="Arial Narrow" panose="020B0606020202030204" pitchFamily="34" charset="0"/>
              </a:rPr>
              <a:t>, touched his </a:t>
            </a:r>
            <a:r>
              <a:rPr lang="en-US" sz="2200" u="sng" dirty="0">
                <a:latin typeface="Arial Narrow" panose="020B0606020202030204" pitchFamily="34" charset="0"/>
              </a:rPr>
              <a:t>tongue</a:t>
            </a:r>
            <a:r>
              <a:rPr lang="en-US" sz="2200" dirty="0">
                <a:latin typeface="Arial Narrow" panose="020B0606020202030204" pitchFamily="34" charset="0"/>
              </a:rPr>
              <a:t>;</a:t>
            </a:r>
            <a:br>
              <a:rPr lang="en-US" sz="2200" dirty="0">
                <a:latin typeface="Arial Narrow" panose="020B0606020202030204" pitchFamily="34" charset="0"/>
              </a:rPr>
            </a:br>
            <a:r>
              <a:rPr lang="en-US" sz="2200" dirty="0">
                <a:latin typeface="Arial Narrow" panose="020B0606020202030204" pitchFamily="34" charset="0"/>
              </a:rPr>
              <a:t>then he looked up to heaven and groaned, and said to him,</a:t>
            </a:r>
            <a:br>
              <a:rPr lang="en-US" sz="2200" dirty="0">
                <a:latin typeface="Arial Narrow" panose="020B0606020202030204" pitchFamily="34" charset="0"/>
              </a:rPr>
            </a:br>
            <a:r>
              <a:rPr lang="en-US" sz="2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“</a:t>
            </a:r>
            <a:r>
              <a:rPr lang="en-US" sz="22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Ephphatha</a:t>
            </a:r>
            <a:r>
              <a:rPr lang="en-US" sz="22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!</a:t>
            </a:r>
            <a:r>
              <a:rPr lang="en-US" sz="2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”</a:t>
            </a:r>
            <a:r>
              <a:rPr lang="en-US" sz="2200" dirty="0">
                <a:latin typeface="Arial Narrow" panose="020B0606020202030204" pitchFamily="34" charset="0"/>
              </a:rPr>
              <a:t>— that is, “Be opened!” —</a:t>
            </a:r>
            <a:br>
              <a:rPr lang="en-US" sz="2200" dirty="0">
                <a:latin typeface="Arial Narrow" panose="020B0606020202030204" pitchFamily="34" charset="0"/>
              </a:rPr>
            </a:br>
            <a:r>
              <a:rPr lang="en-US" sz="2200" dirty="0">
                <a:latin typeface="Arial Narrow" panose="020B0606020202030204" pitchFamily="34" charset="0"/>
              </a:rPr>
              <a:t>And immediately the man’s </a:t>
            </a:r>
            <a:r>
              <a:rPr lang="en-US" sz="2200" u="sng" dirty="0">
                <a:latin typeface="Arial Narrow" panose="020B0606020202030204" pitchFamily="34" charset="0"/>
              </a:rPr>
              <a:t>ears</a:t>
            </a:r>
            <a:r>
              <a:rPr lang="en-US" sz="2200" dirty="0">
                <a:latin typeface="Arial Narrow" panose="020B0606020202030204" pitchFamily="34" charset="0"/>
              </a:rPr>
              <a:t> were opened,</a:t>
            </a:r>
            <a:br>
              <a:rPr lang="en-US" sz="2200" dirty="0">
                <a:latin typeface="Arial Narrow" panose="020B0606020202030204" pitchFamily="34" charset="0"/>
              </a:rPr>
            </a:br>
            <a:r>
              <a:rPr lang="en-US" sz="2200" dirty="0">
                <a:latin typeface="Arial Narrow" panose="020B0606020202030204" pitchFamily="34" charset="0"/>
              </a:rPr>
              <a:t>his </a:t>
            </a:r>
            <a:r>
              <a:rPr lang="en-US" sz="2200" u="sng" dirty="0">
                <a:latin typeface="Arial Narrow" panose="020B0606020202030204" pitchFamily="34" charset="0"/>
              </a:rPr>
              <a:t>speech</a:t>
            </a:r>
            <a:r>
              <a:rPr lang="en-US" sz="2200" dirty="0">
                <a:latin typeface="Arial Narrow" panose="020B0606020202030204" pitchFamily="34" charset="0"/>
              </a:rPr>
              <a:t> impediment was removed, and he spoke plainly. </a:t>
            </a:r>
          </a:p>
          <a:p>
            <a:pPr marL="0" indent="0">
              <a:buNone/>
            </a:pPr>
            <a:r>
              <a:rPr lang="en-US" sz="2200" dirty="0">
                <a:latin typeface="Arial Narrow" panose="020B0606020202030204" pitchFamily="34" charset="0"/>
              </a:rPr>
              <a:t>He ordered them not to tell anyone. </a:t>
            </a:r>
            <a:br>
              <a:rPr lang="en-US" sz="2200" dirty="0">
                <a:latin typeface="Arial Narrow" panose="020B0606020202030204" pitchFamily="34" charset="0"/>
              </a:rPr>
            </a:br>
            <a:r>
              <a:rPr lang="en-US" sz="2200" dirty="0">
                <a:latin typeface="Arial Narrow" panose="020B0606020202030204" pitchFamily="34" charset="0"/>
              </a:rPr>
              <a:t>But the more he ordered them not to, the more they proclaimed it. </a:t>
            </a:r>
          </a:p>
          <a:p>
            <a:pPr marL="0" indent="0">
              <a:buNone/>
            </a:pPr>
            <a:r>
              <a:rPr lang="en-US" sz="2200" dirty="0">
                <a:latin typeface="Arial Narrow" panose="020B0606020202030204" pitchFamily="34" charset="0"/>
              </a:rPr>
              <a:t>They were exceedingly astonished and they said,</a:t>
            </a:r>
            <a:br>
              <a:rPr lang="en-US" sz="2200" dirty="0">
                <a:latin typeface="Arial Narrow" panose="020B0606020202030204" pitchFamily="34" charset="0"/>
              </a:rPr>
            </a:br>
            <a:r>
              <a:rPr lang="en-US" sz="2200" dirty="0">
                <a:latin typeface="Arial Narrow" panose="020B0606020202030204" pitchFamily="34" charset="0"/>
              </a:rPr>
              <a:t>“He has done all things well.  </a:t>
            </a:r>
            <a:r>
              <a:rPr lang="en-US" sz="2200" i="1" dirty="0">
                <a:latin typeface="Arial Narrow" panose="020B0606020202030204" pitchFamily="34" charset="0"/>
              </a:rPr>
              <a:t>He makes the </a:t>
            </a:r>
            <a:r>
              <a:rPr lang="en-US" sz="2200" b="1" i="1" dirty="0">
                <a:latin typeface="Arial Narrow" panose="020B0606020202030204" pitchFamily="34" charset="0"/>
              </a:rPr>
              <a:t>deaf</a:t>
            </a:r>
            <a:r>
              <a:rPr lang="en-US" sz="2200" i="1" dirty="0">
                <a:latin typeface="Arial Narrow" panose="020B0606020202030204" pitchFamily="34" charset="0"/>
              </a:rPr>
              <a:t> hear and the </a:t>
            </a:r>
            <a:r>
              <a:rPr lang="en-US" sz="2200" b="1" i="1" dirty="0">
                <a:latin typeface="Arial Narrow" panose="020B0606020202030204" pitchFamily="34" charset="0"/>
              </a:rPr>
              <a:t>mute</a:t>
            </a:r>
            <a:r>
              <a:rPr lang="en-US" sz="2200" i="1" dirty="0">
                <a:latin typeface="Arial Narrow" panose="020B0606020202030204" pitchFamily="34" charset="0"/>
              </a:rPr>
              <a:t> speak</a:t>
            </a:r>
            <a:r>
              <a:rPr lang="en-US" sz="2200" dirty="0">
                <a:latin typeface="Arial Narrow" panose="020B0606020202030204" pitchFamily="34" charset="0"/>
              </a:rPr>
              <a:t>.”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r>
              <a:rPr lang="en-US" sz="4400" baseline="300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4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Sun, Yr. B – </a:t>
            </a:r>
            <a:r>
              <a:rPr lang="en-US" sz="44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Mark 7:31-37</a:t>
            </a:r>
            <a:endParaRPr lang="en-US" sz="4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906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54C22C-9BF3-447E-AD53-E6AA3648C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524000"/>
            <a:ext cx="8458200" cy="4876800"/>
          </a:xfrm>
        </p:spPr>
        <p:txBody>
          <a:bodyPr>
            <a:normAutofit/>
          </a:bodyPr>
          <a:lstStyle/>
          <a:p>
            <a:r>
              <a:rPr lang="en-US" b="1" dirty="0"/>
              <a:t>Gentile</a:t>
            </a:r>
            <a:r>
              <a:rPr lang="en-US" dirty="0"/>
              <a:t> Territory</a:t>
            </a:r>
          </a:p>
          <a:p>
            <a:pPr lvl="1"/>
            <a:r>
              <a:rPr lang="en-US" dirty="0" err="1"/>
              <a:t>Tyre</a:t>
            </a:r>
            <a:r>
              <a:rPr lang="en-US" dirty="0"/>
              <a:t>, Sidon, Decapolis</a:t>
            </a:r>
          </a:p>
          <a:p>
            <a:pPr lvl="2"/>
            <a:endParaRPr lang="en-US" dirty="0"/>
          </a:p>
          <a:p>
            <a:r>
              <a:rPr lang="en-US" dirty="0"/>
              <a:t>Use of </a:t>
            </a:r>
            <a:r>
              <a:rPr lang="en-US" b="1" dirty="0"/>
              <a:t>Spittle</a:t>
            </a:r>
          </a:p>
          <a:p>
            <a:pPr lvl="1"/>
            <a:r>
              <a:rPr lang="en-US" dirty="0"/>
              <a:t>Only here and Mark 8:22-26 (blind man)</a:t>
            </a:r>
          </a:p>
          <a:p>
            <a:pPr lvl="1"/>
            <a:r>
              <a:rPr lang="en-US" dirty="0"/>
              <a:t>Stories </a:t>
            </a:r>
            <a:r>
              <a:rPr lang="en-US" i="1" dirty="0"/>
              <a:t>dropped</a:t>
            </a:r>
            <a:r>
              <a:rPr lang="en-US" dirty="0"/>
              <a:t> by both Matt &amp; Luke</a:t>
            </a:r>
          </a:p>
          <a:p>
            <a:pPr lvl="2"/>
            <a:endParaRPr lang="en-US" dirty="0"/>
          </a:p>
          <a:p>
            <a:r>
              <a:rPr lang="en-US" b="1" dirty="0"/>
              <a:t>Deaf &amp; Mute</a:t>
            </a:r>
            <a:r>
              <a:rPr lang="en-US" dirty="0"/>
              <a:t>:  Caution!</a:t>
            </a:r>
          </a:p>
          <a:p>
            <a:pPr lvl="1"/>
            <a:r>
              <a:rPr lang="en-US" dirty="0"/>
              <a:t>Actual People  vs.  Metaphorical (everyone!)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42B4E95-AAF1-4CD2-8ADD-75664B0FE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Mark 7:31-37 – Healing a Deaf-Mute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063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person, outdoor, people&#10;&#10;Description automatically generated">
            <a:extLst>
              <a:ext uri="{FF2B5EF4-FFF2-40B4-BE49-F238E27FC236}">
                <a16:creationId xmlns:a16="http://schemas.microsoft.com/office/drawing/2014/main" id="{4D4B07CE-2C3A-4616-84D0-2799176A6D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-1291"/>
            <a:ext cx="5486400" cy="4114800"/>
          </a:xfrm>
        </p:spPr>
      </p:pic>
      <p:pic>
        <p:nvPicPr>
          <p:cNvPr id="7" name="Picture 6" descr="A picture containing text, person, pipe&#10;&#10;Description automatically generated">
            <a:extLst>
              <a:ext uri="{FF2B5EF4-FFF2-40B4-BE49-F238E27FC236}">
                <a16:creationId xmlns:a16="http://schemas.microsoft.com/office/drawing/2014/main" id="{C48AF301-97B7-44F5-B89C-E4D117F982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79" b="13587"/>
          <a:stretch/>
        </p:blipFill>
        <p:spPr>
          <a:xfrm>
            <a:off x="0" y="4419600"/>
            <a:ext cx="4433454" cy="2438400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4905CA4E-F385-4326-8CC0-982534D1B1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131" y="4419600"/>
            <a:ext cx="4329869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900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371600"/>
            <a:ext cx="8763000" cy="5486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Thus says the LORD:</a:t>
            </a:r>
            <a:br>
              <a:rPr lang="en-US" sz="2400" dirty="0"/>
            </a:br>
            <a:r>
              <a:rPr lang="en-US" sz="2400" dirty="0"/>
              <a:t>    Say to those whose hearts are frightened:</a:t>
            </a:r>
            <a:br>
              <a:rPr lang="en-US" sz="2400" dirty="0"/>
            </a:br>
            <a:r>
              <a:rPr lang="en-US" sz="2400" dirty="0"/>
              <a:t>        </a:t>
            </a:r>
            <a:r>
              <a:rPr lang="en-US" sz="2400" b="1" dirty="0"/>
              <a:t>Be strong, fear not!</a:t>
            </a:r>
            <a:br>
              <a:rPr lang="en-US" sz="2400" b="1" dirty="0"/>
            </a:br>
            <a:r>
              <a:rPr lang="en-US" sz="2400" dirty="0"/>
              <a:t>    Here is your God,</a:t>
            </a:r>
            <a:br>
              <a:rPr lang="en-US" sz="2400" dirty="0"/>
            </a:br>
            <a:r>
              <a:rPr lang="en-US" sz="2400" dirty="0"/>
              <a:t>        he comes with vindication;</a:t>
            </a:r>
            <a:br>
              <a:rPr lang="en-US" sz="2400" dirty="0"/>
            </a:br>
            <a:r>
              <a:rPr lang="en-US" sz="2400" dirty="0"/>
              <a:t>    with divine recompense</a:t>
            </a:r>
            <a:br>
              <a:rPr lang="en-US" sz="2400" dirty="0"/>
            </a:br>
            <a:r>
              <a:rPr lang="en-US" sz="2400" dirty="0"/>
              <a:t>        he comes to save you.</a:t>
            </a:r>
            <a:br>
              <a:rPr lang="en-US" sz="2400" dirty="0"/>
            </a:br>
            <a:r>
              <a:rPr lang="en-US" sz="2400" dirty="0"/>
              <a:t>    Then will the </a:t>
            </a:r>
            <a:r>
              <a:rPr lang="en-US" sz="2400" b="1" dirty="0"/>
              <a:t>eyes of the blind </a:t>
            </a:r>
            <a:r>
              <a:rPr lang="en-US" sz="2400" dirty="0"/>
              <a:t>be opened,</a:t>
            </a:r>
            <a:br>
              <a:rPr lang="en-US" sz="2400" dirty="0"/>
            </a:br>
            <a:r>
              <a:rPr lang="en-US" sz="2400" dirty="0"/>
              <a:t>        the </a:t>
            </a:r>
            <a:r>
              <a:rPr lang="en-US" sz="2400" b="1" dirty="0"/>
              <a:t>ears of the </a:t>
            </a:r>
            <a:r>
              <a:rPr lang="en-US" sz="2400" b="1" u="sng" dirty="0"/>
              <a:t>deaf</a:t>
            </a:r>
            <a:r>
              <a:rPr lang="en-US" sz="2400" b="1" dirty="0"/>
              <a:t> </a:t>
            </a:r>
            <a:r>
              <a:rPr lang="en-US" sz="2400" dirty="0"/>
              <a:t>be cleared;</a:t>
            </a:r>
            <a:br>
              <a:rPr lang="en-US" sz="2400" dirty="0"/>
            </a:br>
            <a:r>
              <a:rPr lang="en-US" sz="2400" dirty="0"/>
              <a:t>    then will the lame leap like a stag,</a:t>
            </a:r>
            <a:br>
              <a:rPr lang="en-US" sz="2400" dirty="0"/>
            </a:br>
            <a:r>
              <a:rPr lang="en-US" sz="2400" dirty="0"/>
              <a:t>        then the </a:t>
            </a:r>
            <a:r>
              <a:rPr lang="en-US" sz="2400" b="1" dirty="0"/>
              <a:t>tongue of the </a:t>
            </a:r>
            <a:r>
              <a:rPr lang="en-US" sz="2400" b="1" u="sng" dirty="0"/>
              <a:t>mute</a:t>
            </a:r>
            <a:r>
              <a:rPr lang="en-US" sz="2400" b="1" dirty="0"/>
              <a:t> </a:t>
            </a:r>
            <a:r>
              <a:rPr lang="en-US" sz="2400" dirty="0"/>
              <a:t>will sing.</a:t>
            </a:r>
            <a:br>
              <a:rPr lang="en-US" sz="2400" dirty="0"/>
            </a:br>
            <a:r>
              <a:rPr lang="en-US" sz="2400" dirty="0"/>
              <a:t>    Streams will burst forth in the desert,</a:t>
            </a:r>
            <a:br>
              <a:rPr lang="en-US" sz="2400" dirty="0"/>
            </a:br>
            <a:r>
              <a:rPr lang="en-US" sz="2400" dirty="0"/>
              <a:t>        and rivers in the steppe.</a:t>
            </a:r>
            <a:br>
              <a:rPr lang="en-US" sz="2400" dirty="0"/>
            </a:br>
            <a:r>
              <a:rPr lang="en-US" sz="2400" dirty="0"/>
              <a:t>    The burning sands will become pools, </a:t>
            </a:r>
            <a:br>
              <a:rPr lang="en-US" sz="2400" dirty="0"/>
            </a:br>
            <a:r>
              <a:rPr lang="en-US" sz="2400" dirty="0"/>
              <a:t>        and the thirsty ground, springs of water.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r>
              <a:rPr lang="en-US" sz="4400" baseline="300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4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Sun., Year B –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Isaiah 35:4-7a</a:t>
            </a:r>
            <a:endParaRPr lang="en-US" sz="4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10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389366-7E74-4844-94E7-B73850A64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5105400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3200" dirty="0"/>
              <a:t>“Messianic” Reading,</a:t>
            </a:r>
            <a:r>
              <a:rPr lang="en-US" sz="2800" dirty="0"/>
              <a:t> also used in Advent:</a:t>
            </a:r>
            <a:endParaRPr lang="en-US" sz="3200" dirty="0"/>
          </a:p>
          <a:p>
            <a:pPr>
              <a:spcBef>
                <a:spcPts val="1200"/>
              </a:spcBef>
            </a:pPr>
            <a:r>
              <a:rPr lang="en-US" sz="3200" dirty="0">
                <a:solidFill>
                  <a:schemeClr val="bg2">
                    <a:lumMod val="50000"/>
                  </a:schemeClr>
                </a:solidFill>
              </a:rPr>
              <a:t>Isa 35:1-6a, 10 </a:t>
            </a:r>
            <a:r>
              <a:rPr lang="en-US" sz="3200" dirty="0"/>
              <a:t>– 3</a:t>
            </a:r>
            <a:r>
              <a:rPr lang="en-US" sz="3200" baseline="30000" dirty="0"/>
              <a:t>rd</a:t>
            </a:r>
            <a:r>
              <a:rPr lang="en-US" sz="3200" dirty="0"/>
              <a:t> Sunday, Year A</a:t>
            </a:r>
          </a:p>
          <a:p>
            <a:pPr>
              <a:spcBef>
                <a:spcPts val="1200"/>
              </a:spcBef>
            </a:pPr>
            <a:r>
              <a:rPr lang="nl-NL" sz="3200" dirty="0">
                <a:solidFill>
                  <a:schemeClr val="bg2">
                    <a:lumMod val="50000"/>
                  </a:schemeClr>
                </a:solidFill>
              </a:rPr>
              <a:t>Isa 35:1-10 </a:t>
            </a:r>
            <a:r>
              <a:rPr lang="nl-NL" sz="3200" dirty="0"/>
              <a:t>– Monday,  2</a:t>
            </a:r>
            <a:r>
              <a:rPr lang="nl-NL" sz="3200" baseline="30000" dirty="0"/>
              <a:t>nd</a:t>
            </a:r>
            <a:r>
              <a:rPr lang="nl-NL" sz="3200" dirty="0"/>
              <a:t> Week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nl-NL" sz="3200" dirty="0"/>
              <a:t>Themes of restoration, wholeness, peace!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DF01A69-9885-4812-A843-0120F6FC6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914400"/>
          </a:xfrm>
        </p:spPr>
        <p:txBody>
          <a:bodyPr/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Isaiah 35:4-7a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8" name="Picture 7" descr="A picture containing text, sky&#10;&#10;Description automatically generated">
            <a:extLst>
              <a:ext uri="{FF2B5EF4-FFF2-40B4-BE49-F238E27FC236}">
                <a16:creationId xmlns:a16="http://schemas.microsoft.com/office/drawing/2014/main" id="{F17D06A8-B4A3-451C-86F2-A1A1A9EE5A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991356"/>
            <a:ext cx="5486400" cy="286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660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143000"/>
            <a:ext cx="8763000" cy="57150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2400" dirty="0"/>
              <a:t>R. </a:t>
            </a:r>
            <a:r>
              <a:rPr lang="en-US" sz="2400" b="1" dirty="0"/>
              <a:t>Praise the Lord, my soul!  </a:t>
            </a:r>
            <a:r>
              <a:rPr lang="en-US" sz="2400" dirty="0"/>
              <a:t>or: R. </a:t>
            </a:r>
            <a:r>
              <a:rPr lang="en-US" sz="2400" b="1" dirty="0"/>
              <a:t>Alleluia.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The God of Jacob keeps faith forever,</a:t>
            </a:r>
            <a:br>
              <a:rPr lang="en-US" sz="2400" dirty="0"/>
            </a:br>
            <a:r>
              <a:rPr lang="en-US" sz="2400" dirty="0"/>
              <a:t>    secures justice for the oppressed,</a:t>
            </a:r>
            <a:br>
              <a:rPr lang="en-US" sz="2400" dirty="0"/>
            </a:br>
            <a:r>
              <a:rPr lang="en-US" sz="2400" dirty="0"/>
              <a:t>    gives food to the hungry.</a:t>
            </a:r>
            <a:br>
              <a:rPr lang="en-US" sz="2400" dirty="0"/>
            </a:br>
            <a:r>
              <a:rPr lang="en-US" sz="2400" dirty="0"/>
              <a:t>The LORD </a:t>
            </a:r>
            <a:r>
              <a:rPr lang="en-US" sz="2400" b="1" dirty="0"/>
              <a:t>sets captives free</a:t>
            </a:r>
            <a:r>
              <a:rPr lang="en-US" sz="2400" dirty="0"/>
              <a:t>.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The LORD </a:t>
            </a:r>
            <a:r>
              <a:rPr lang="en-US" sz="2400" b="1" dirty="0"/>
              <a:t>gives sight to the blind</a:t>
            </a:r>
            <a:r>
              <a:rPr lang="en-US" sz="2400" dirty="0"/>
              <a:t>;</a:t>
            </a:r>
            <a:br>
              <a:rPr lang="en-US" sz="2400" dirty="0"/>
            </a:br>
            <a:r>
              <a:rPr lang="en-US" sz="2400" dirty="0"/>
              <a:t>    the LORD raises up those who were bowed down.</a:t>
            </a:r>
            <a:br>
              <a:rPr lang="en-US" sz="2400" dirty="0"/>
            </a:br>
            <a:r>
              <a:rPr lang="en-US" sz="2400" dirty="0"/>
              <a:t>The LORD loves the just;</a:t>
            </a:r>
            <a:br>
              <a:rPr lang="en-US" sz="2400" dirty="0"/>
            </a:br>
            <a:r>
              <a:rPr lang="en-US" sz="2400" dirty="0"/>
              <a:t>    the LORD protects strangers.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The fatherless and the widow the LORD sustains,</a:t>
            </a:r>
            <a:br>
              <a:rPr lang="en-US" sz="2400" dirty="0"/>
            </a:br>
            <a:r>
              <a:rPr lang="en-US" sz="2400" dirty="0"/>
              <a:t>    but the way of the wicked he thwarts.</a:t>
            </a:r>
            <a:br>
              <a:rPr lang="en-US" sz="2400" dirty="0"/>
            </a:br>
            <a:r>
              <a:rPr lang="en-US" sz="2400" dirty="0"/>
              <a:t>The LORD shall reign forever;</a:t>
            </a:r>
            <a:br>
              <a:rPr lang="en-US" sz="2400" dirty="0"/>
            </a:br>
            <a:r>
              <a:rPr lang="en-US" sz="2400" dirty="0"/>
              <a:t>    your God, O Zion, through all generations. Alleluia.</a:t>
            </a:r>
            <a:endParaRPr lang="en-US" sz="4000" dirty="0">
              <a:solidFill>
                <a:schemeClr val="bg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914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r>
              <a:rPr lang="en-US" baseline="300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Sun –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Psalm 146:</a:t>
            </a:r>
            <a:r>
              <a:rPr lang="en-US" sz="4000" b="0" dirty="0">
                <a:latin typeface="Calibri" panose="020F0502020204030204" pitchFamily="34" charset="0"/>
                <a:cs typeface="Calibri" panose="020F0502020204030204" pitchFamily="34" charset="0"/>
              </a:rPr>
              <a:t>6-7, 8-9, 9-10</a:t>
            </a:r>
            <a:endParaRPr lang="en-US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306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534400" cy="5562600"/>
          </a:xfrm>
        </p:spPr>
        <p:txBody>
          <a:bodyPr>
            <a:normAutofit/>
          </a:bodyPr>
          <a:lstStyle/>
          <a:p>
            <a:pPr marL="70168" indent="0">
              <a:buNone/>
            </a:pPr>
            <a:r>
              <a:rPr lang="en-US" sz="2800" dirty="0">
                <a:solidFill>
                  <a:srgbClr val="FFC000"/>
                </a:solidFill>
              </a:rPr>
              <a:t>29: </a:t>
            </a:r>
            <a:r>
              <a:rPr lang="en-US" sz="2800" dirty="0"/>
              <a:t>22</a:t>
            </a:r>
            <a:r>
              <a:rPr lang="en-US" sz="2800" baseline="30000" dirty="0"/>
              <a:t>nd</a:t>
            </a:r>
            <a:r>
              <a:rPr lang="en-US" sz="2800" dirty="0"/>
              <a:t> Sun. – </a:t>
            </a:r>
            <a:r>
              <a:rPr lang="en-US" sz="2800" b="1" dirty="0"/>
              <a:t>Jas 1:17-18, 21b-22, 27</a:t>
            </a:r>
          </a:p>
          <a:p>
            <a:pPr marL="70168" indent="0">
              <a:buNone/>
            </a:pPr>
            <a:r>
              <a:rPr lang="en-US" sz="2400" i="1" dirty="0">
                <a:latin typeface="Arial Narrow" panose="020B0606020202030204" pitchFamily="34" charset="0"/>
              </a:rPr>
              <a:t>    “Be doers of the word (and not hearers only)”</a:t>
            </a:r>
          </a:p>
          <a:p>
            <a:pPr marL="70168" indent="0">
              <a:spcBef>
                <a:spcPts val="1200"/>
              </a:spcBef>
              <a:buNone/>
            </a:pPr>
            <a:r>
              <a:rPr lang="en-US" sz="3200" b="1" dirty="0">
                <a:solidFill>
                  <a:srgbClr val="FFC000"/>
                </a:solidFill>
              </a:rPr>
              <a:t>9/5: </a:t>
            </a:r>
            <a:r>
              <a:rPr lang="en-US" sz="3200" b="1" dirty="0"/>
              <a:t>23</a:t>
            </a:r>
            <a:r>
              <a:rPr lang="en-US" sz="3200" b="1" baseline="30000" dirty="0"/>
              <a:t>rd</a:t>
            </a:r>
            <a:r>
              <a:rPr lang="en-US" sz="3200" b="1" dirty="0"/>
              <a:t> Sun. – Jas 2:1-5</a:t>
            </a:r>
          </a:p>
          <a:p>
            <a:pPr marL="70168" indent="0">
              <a:buNone/>
            </a:pPr>
            <a:r>
              <a:rPr lang="en-US" sz="2600" b="1" i="1" dirty="0">
                <a:latin typeface="Arial Narrow" panose="020B0606020202030204" pitchFamily="34" charset="0"/>
              </a:rPr>
              <a:t>    “Did not God choose the poor to be heirs of the kingdom?”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FFC000"/>
                </a:solidFill>
              </a:rPr>
              <a:t>9/12: </a:t>
            </a:r>
            <a:r>
              <a:rPr lang="en-US" sz="2800" dirty="0"/>
              <a:t>24</a:t>
            </a:r>
            <a:r>
              <a:rPr lang="en-US" sz="2800" baseline="30000" dirty="0"/>
              <a:t>th</a:t>
            </a:r>
            <a:r>
              <a:rPr lang="en-US" sz="2800" dirty="0"/>
              <a:t> Sun. – </a:t>
            </a:r>
            <a:r>
              <a:rPr lang="en-US" sz="2800" b="1" dirty="0"/>
              <a:t>Jas 2:14-18</a:t>
            </a:r>
          </a:p>
          <a:p>
            <a:pPr marL="70168" indent="0">
              <a:buNone/>
            </a:pPr>
            <a:r>
              <a:rPr lang="en-US" sz="2400" i="1" dirty="0">
                <a:latin typeface="Arial Narrow" panose="020B0606020202030204" pitchFamily="34" charset="0"/>
              </a:rPr>
              <a:t>    “Faith, if it does not have works, is dead”</a:t>
            </a:r>
          </a:p>
          <a:p>
            <a:pPr marL="70168" indent="0">
              <a:buNone/>
            </a:pPr>
            <a:r>
              <a:rPr lang="en-US" sz="2800" dirty="0">
                <a:solidFill>
                  <a:srgbClr val="FFC000"/>
                </a:solidFill>
              </a:rPr>
              <a:t>9/19: </a:t>
            </a:r>
            <a:r>
              <a:rPr lang="en-US" sz="2800" dirty="0"/>
              <a:t>25</a:t>
            </a:r>
            <a:r>
              <a:rPr lang="en-US" sz="2800" baseline="30000" dirty="0"/>
              <a:t>th</a:t>
            </a:r>
            <a:r>
              <a:rPr lang="en-US" sz="2800" dirty="0"/>
              <a:t> Sun. – </a:t>
            </a:r>
            <a:r>
              <a:rPr lang="en-US" sz="2800" b="1" dirty="0"/>
              <a:t>Jas 3:16—4:3</a:t>
            </a:r>
          </a:p>
          <a:p>
            <a:pPr marL="70168" indent="0">
              <a:buNone/>
            </a:pPr>
            <a:r>
              <a:rPr lang="en-US" sz="2400" i="1" dirty="0">
                <a:latin typeface="Arial Narrow" panose="020B0606020202030204" pitchFamily="34" charset="0"/>
              </a:rPr>
              <a:t>    “The fruit of righteousness is sown in peace…”</a:t>
            </a:r>
          </a:p>
          <a:p>
            <a:pPr marL="70168" indent="0">
              <a:buNone/>
            </a:pPr>
            <a:r>
              <a:rPr lang="en-US" sz="2800" dirty="0">
                <a:solidFill>
                  <a:srgbClr val="FFC000"/>
                </a:solidFill>
              </a:rPr>
              <a:t>9/26: </a:t>
            </a:r>
            <a:r>
              <a:rPr lang="en-US" sz="2800" dirty="0"/>
              <a:t>26</a:t>
            </a:r>
            <a:r>
              <a:rPr lang="en-US" sz="2800" baseline="30000" dirty="0"/>
              <a:t>th</a:t>
            </a:r>
            <a:r>
              <a:rPr lang="en-US" sz="2800" dirty="0"/>
              <a:t> Sun. – </a:t>
            </a:r>
            <a:r>
              <a:rPr lang="en-US" sz="2800" b="1" dirty="0"/>
              <a:t>Jas 5:1-6</a:t>
            </a:r>
            <a:endParaRPr lang="en-US" sz="2000" b="1" dirty="0"/>
          </a:p>
          <a:p>
            <a:pPr marL="70168" indent="0">
              <a:buNone/>
            </a:pPr>
            <a:r>
              <a:rPr lang="en-US" sz="2400" i="1" dirty="0">
                <a:latin typeface="Arial Narrow" panose="020B0606020202030204" pitchFamily="34" charset="0"/>
              </a:rPr>
              <a:t>    “Your wealth has rotted away”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914400"/>
          </a:xfrm>
        </p:spPr>
        <p:txBody>
          <a:bodyPr>
            <a:normAutofit/>
          </a:bodyPr>
          <a:lstStyle/>
          <a:p>
            <a:r>
              <a:rPr lang="en-US" dirty="0"/>
              <a:t>Overview:  2</a:t>
            </a:r>
            <a:r>
              <a:rPr lang="en-US" baseline="30000" dirty="0"/>
              <a:t>nd</a:t>
            </a:r>
            <a:r>
              <a:rPr lang="en-US" dirty="0"/>
              <a:t> Readings, Year B</a:t>
            </a:r>
            <a:endParaRPr lang="en-US" dirty="0"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72484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295400"/>
            <a:ext cx="8458200" cy="5562600"/>
          </a:xfrm>
        </p:spPr>
        <p:txBody>
          <a:bodyPr>
            <a:noAutofit/>
          </a:bodyPr>
          <a:lstStyle/>
          <a:p>
            <a:pPr marL="0" indent="0">
              <a:lnSpc>
                <a:spcPct val="95000"/>
              </a:lnSpc>
              <a:spcBef>
                <a:spcPts val="1200"/>
              </a:spcBef>
              <a:buNone/>
            </a:pPr>
            <a:r>
              <a:rPr lang="en-US" sz="2300" dirty="0">
                <a:latin typeface="Arial Narrow" panose="020B0606020202030204" pitchFamily="34" charset="0"/>
              </a:rPr>
              <a:t>My brothers and sisters, </a:t>
            </a:r>
            <a:r>
              <a:rPr lang="en-US" sz="2300" b="1" dirty="0">
                <a:latin typeface="Arial Narrow" panose="020B0606020202030204" pitchFamily="34" charset="0"/>
              </a:rPr>
              <a:t>show no partiality</a:t>
            </a:r>
            <a:br>
              <a:rPr lang="en-US" sz="2300" dirty="0">
                <a:latin typeface="Arial Narrow" panose="020B0606020202030204" pitchFamily="34" charset="0"/>
              </a:rPr>
            </a:br>
            <a:r>
              <a:rPr lang="en-US" sz="2300" dirty="0">
                <a:latin typeface="Arial Narrow" panose="020B0606020202030204" pitchFamily="34" charset="0"/>
              </a:rPr>
              <a:t>as you adhere to the faith in our glorious Lord Jesus Christ.</a:t>
            </a:r>
            <a:br>
              <a:rPr lang="en-US" sz="2300" dirty="0">
                <a:latin typeface="Arial Narrow" panose="020B0606020202030204" pitchFamily="34" charset="0"/>
              </a:rPr>
            </a:br>
            <a:r>
              <a:rPr lang="en-US" sz="2300" dirty="0">
                <a:latin typeface="Arial Narrow" panose="020B0606020202030204" pitchFamily="34" charset="0"/>
              </a:rPr>
              <a:t>For if a man with gold rings and fine clothes comes into your assembly,</a:t>
            </a:r>
            <a:br>
              <a:rPr lang="en-US" sz="2300" dirty="0">
                <a:latin typeface="Arial Narrow" panose="020B0606020202030204" pitchFamily="34" charset="0"/>
              </a:rPr>
            </a:br>
            <a:r>
              <a:rPr lang="en-US" sz="2300" dirty="0">
                <a:latin typeface="Arial Narrow" panose="020B0606020202030204" pitchFamily="34" charset="0"/>
              </a:rPr>
              <a:t>and a poor person in shabby clothes also comes in,</a:t>
            </a:r>
            <a:br>
              <a:rPr lang="en-US" sz="2300" dirty="0">
                <a:latin typeface="Arial Narrow" panose="020B0606020202030204" pitchFamily="34" charset="0"/>
              </a:rPr>
            </a:br>
            <a:r>
              <a:rPr lang="en-US" sz="2300" dirty="0">
                <a:latin typeface="Arial Narrow" panose="020B0606020202030204" pitchFamily="34" charset="0"/>
              </a:rPr>
              <a:t>and you pay attention to the one wearing the fine clothes</a:t>
            </a:r>
            <a:br>
              <a:rPr lang="en-US" sz="2300" dirty="0">
                <a:latin typeface="Arial Narrow" panose="020B0606020202030204" pitchFamily="34" charset="0"/>
              </a:rPr>
            </a:br>
            <a:r>
              <a:rPr lang="en-US" sz="2300" dirty="0">
                <a:latin typeface="Arial Narrow" panose="020B0606020202030204" pitchFamily="34" charset="0"/>
              </a:rPr>
              <a:t>and say, “Sit here, please, ”</a:t>
            </a:r>
            <a:br>
              <a:rPr lang="en-US" sz="2300" dirty="0">
                <a:latin typeface="Arial Narrow" panose="020B0606020202030204" pitchFamily="34" charset="0"/>
              </a:rPr>
            </a:br>
            <a:r>
              <a:rPr lang="en-US" sz="2300" dirty="0">
                <a:latin typeface="Arial Narrow" panose="020B0606020202030204" pitchFamily="34" charset="0"/>
              </a:rPr>
              <a:t>while you say to the poor one, “Stand there, ” or “Sit at my feet, ”</a:t>
            </a:r>
            <a:br>
              <a:rPr lang="en-US" sz="2300" dirty="0">
                <a:latin typeface="Arial Narrow" panose="020B0606020202030204" pitchFamily="34" charset="0"/>
              </a:rPr>
            </a:br>
            <a:r>
              <a:rPr lang="en-US" sz="2300" dirty="0">
                <a:latin typeface="Arial Narrow" panose="020B0606020202030204" pitchFamily="34" charset="0"/>
              </a:rPr>
              <a:t>have you not made </a:t>
            </a:r>
            <a:r>
              <a:rPr lang="en-US" sz="2300" b="1" dirty="0">
                <a:latin typeface="Arial Narrow" panose="020B0606020202030204" pitchFamily="34" charset="0"/>
              </a:rPr>
              <a:t>distinctions</a:t>
            </a:r>
            <a:r>
              <a:rPr lang="en-US" sz="2300" dirty="0">
                <a:latin typeface="Arial Narrow" panose="020B0606020202030204" pitchFamily="34" charset="0"/>
              </a:rPr>
              <a:t> among yourselves</a:t>
            </a:r>
            <a:br>
              <a:rPr lang="en-US" sz="2300" dirty="0">
                <a:latin typeface="Arial Narrow" panose="020B0606020202030204" pitchFamily="34" charset="0"/>
              </a:rPr>
            </a:br>
            <a:r>
              <a:rPr lang="en-US" sz="2300" dirty="0">
                <a:latin typeface="Arial Narrow" panose="020B0606020202030204" pitchFamily="34" charset="0"/>
              </a:rPr>
              <a:t>and become judges </a:t>
            </a:r>
            <a:r>
              <a:rPr lang="en-US" sz="2300" b="1" dirty="0">
                <a:latin typeface="Arial Narrow" panose="020B0606020202030204" pitchFamily="34" charset="0"/>
              </a:rPr>
              <a:t>with evil designs</a:t>
            </a:r>
            <a:r>
              <a:rPr lang="en-US" sz="2300" dirty="0">
                <a:latin typeface="Arial Narrow" panose="020B0606020202030204" pitchFamily="34" charset="0"/>
              </a:rPr>
              <a:t>?</a:t>
            </a:r>
          </a:p>
          <a:p>
            <a:pPr marL="0" indent="0">
              <a:lnSpc>
                <a:spcPct val="95000"/>
              </a:lnSpc>
              <a:spcBef>
                <a:spcPts val="1200"/>
              </a:spcBef>
              <a:buNone/>
            </a:pPr>
            <a:r>
              <a:rPr lang="en-US" sz="2300" dirty="0">
                <a:latin typeface="Arial Narrow" panose="020B0606020202030204" pitchFamily="34" charset="0"/>
              </a:rPr>
              <a:t>Listen, my beloved brothers and sisters.</a:t>
            </a:r>
            <a:br>
              <a:rPr lang="en-US" sz="2300" dirty="0">
                <a:latin typeface="Arial Narrow" panose="020B0606020202030204" pitchFamily="34" charset="0"/>
              </a:rPr>
            </a:br>
            <a:r>
              <a:rPr lang="en-US" sz="2300" b="1" i="1" dirty="0">
                <a:latin typeface="Arial Narrow" panose="020B0606020202030204" pitchFamily="34" charset="0"/>
              </a:rPr>
              <a:t>Did not God choose those who are poor in the world</a:t>
            </a:r>
            <a:br>
              <a:rPr lang="en-US" sz="2300" b="1" i="1" dirty="0">
                <a:latin typeface="Arial Narrow" panose="020B0606020202030204" pitchFamily="34" charset="0"/>
              </a:rPr>
            </a:br>
            <a:r>
              <a:rPr lang="en-US" sz="2300" b="1" i="1" dirty="0">
                <a:latin typeface="Arial Narrow" panose="020B0606020202030204" pitchFamily="34" charset="0"/>
              </a:rPr>
              <a:t>to be rich in faith and heirs of the kingdom</a:t>
            </a:r>
            <a:br>
              <a:rPr lang="en-US" sz="2300" dirty="0">
                <a:latin typeface="Arial Narrow" panose="020B0606020202030204" pitchFamily="34" charset="0"/>
              </a:rPr>
            </a:br>
            <a:r>
              <a:rPr lang="en-US" sz="2300" dirty="0">
                <a:latin typeface="Arial Narrow" panose="020B0606020202030204" pitchFamily="34" charset="0"/>
              </a:rPr>
              <a:t>that he promised to those who love him?</a:t>
            </a:r>
          </a:p>
          <a:p>
            <a:pPr marL="0" indent="0">
              <a:lnSpc>
                <a:spcPct val="95000"/>
              </a:lnSpc>
              <a:spcBef>
                <a:spcPts val="1800"/>
              </a:spcBef>
              <a:buNone/>
            </a:pPr>
            <a:r>
              <a:rPr lang="en-US" sz="2300" i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[Connections with “Labor Day” theme?]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r>
              <a:rPr lang="en-US" sz="4400" baseline="300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4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Sun, Year B – </a:t>
            </a:r>
            <a:r>
              <a:rPr lang="sv-SE" sz="4400" dirty="0">
                <a:latin typeface="Calibri" panose="020F0502020204030204" pitchFamily="34" charset="0"/>
                <a:cs typeface="Calibri" panose="020F0502020204030204" pitchFamily="34" charset="0"/>
              </a:rPr>
              <a:t>James 2:1-5 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904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52578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/>
              <a:t>WHAT</a:t>
            </a:r>
            <a:r>
              <a:rPr lang="en-US" sz="2800" dirty="0"/>
              <a:t> is going on here? – Content?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Those who don’t </a:t>
            </a:r>
            <a:r>
              <a:rPr lang="en-US" sz="2400" b="1" dirty="0"/>
              <a:t>hear: </a:t>
            </a:r>
            <a:r>
              <a:rPr lang="en-US" sz="2400" dirty="0"/>
              <a:t> Jesus says 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2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Ephphatha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!”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Those who can’t </a:t>
            </a:r>
            <a:r>
              <a:rPr lang="en-US" sz="2400" b="1" dirty="0"/>
              <a:t>speak:</a:t>
            </a:r>
            <a:r>
              <a:rPr lang="en-US" sz="2400" dirty="0"/>
              <a:t> Jesus removes </a:t>
            </a:r>
            <a:r>
              <a:rPr lang="en-US" sz="2400" i="1" dirty="0"/>
              <a:t>impediments</a:t>
            </a:r>
            <a:r>
              <a:rPr lang="en-US" sz="2400" dirty="0"/>
              <a:t> </a:t>
            </a:r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n-US" sz="2800" b="1" dirty="0"/>
              <a:t>SO WHAT? </a:t>
            </a:r>
            <a:r>
              <a:rPr lang="en-US" sz="2800" dirty="0"/>
              <a:t>– Message/Relevance for Us?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Do we even want to </a:t>
            </a:r>
            <a:r>
              <a:rPr lang="en-US" sz="2400" b="1" dirty="0"/>
              <a:t>listen </a:t>
            </a:r>
            <a:r>
              <a:rPr lang="en-US" sz="2400" dirty="0"/>
              <a:t>to Jesus (</a:t>
            </a:r>
            <a:r>
              <a:rPr lang="en-US" sz="2400" i="1" dirty="0"/>
              <a:t>discipleship</a:t>
            </a:r>
            <a:r>
              <a:rPr lang="en-US" sz="2400" dirty="0"/>
              <a:t>)?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Are we able to </a:t>
            </a:r>
            <a:r>
              <a:rPr lang="en-US" sz="2400" b="1" dirty="0"/>
              <a:t>speak </a:t>
            </a:r>
            <a:r>
              <a:rPr lang="en-US" sz="2400" dirty="0"/>
              <a:t>about Jesus (</a:t>
            </a:r>
            <a:r>
              <a:rPr lang="en-US" sz="2400" i="1" dirty="0"/>
              <a:t>evangelize</a:t>
            </a:r>
            <a:r>
              <a:rPr lang="en-US" sz="2400" dirty="0"/>
              <a:t>)?</a:t>
            </a:r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n-US" sz="2800" b="1" dirty="0"/>
              <a:t>NOW WHAT? </a:t>
            </a:r>
            <a:r>
              <a:rPr lang="en-US" sz="2800" dirty="0"/>
              <a:t>– Application in Action?</a:t>
            </a:r>
            <a:endParaRPr lang="en-US" sz="3200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How can Jesus help us, heal us, restore us, free us?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b="1" dirty="0"/>
              <a:t>Labor Day: </a:t>
            </a:r>
            <a:r>
              <a:rPr lang="en-US" sz="2400" dirty="0"/>
              <a:t>How do we treat the “rich” and “poor”?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b="1" dirty="0"/>
              <a:t>LA Jubilee Year</a:t>
            </a:r>
            <a:r>
              <a:rPr lang="en-US" sz="2400" dirty="0"/>
              <a:t>:  “Forward in Mission”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hlinkClick r:id="rId2"/>
              </a:rPr>
              <a:t>https://forwardinmission.com/</a:t>
            </a:r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Reflecting on these Readings:</a:t>
            </a:r>
          </a:p>
        </p:txBody>
      </p:sp>
    </p:spTree>
    <p:extLst>
      <p:ext uri="{BB962C8B-B14F-4D97-AF65-F5344CB8AC3E}">
        <p14:creationId xmlns:p14="http://schemas.microsoft.com/office/powerpoint/2010/main" val="405496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50292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2">
                    <a:lumMod val="50000"/>
                  </a:schemeClr>
                </a:solidFill>
              </a:rPr>
              <a:t>What Is Your  ONE  OVERALL  THEME?</a:t>
            </a:r>
          </a:p>
          <a:p>
            <a:pPr marL="568325" lvl="1" indent="-273050">
              <a:spcBef>
                <a:spcPts val="600"/>
              </a:spcBef>
            </a:pPr>
            <a:r>
              <a:rPr lang="en-US" sz="2400" b="1" dirty="0"/>
              <a:t>CONTENT?</a:t>
            </a:r>
            <a:r>
              <a:rPr lang="en-US" sz="2400" dirty="0"/>
              <a:t>  What message do you want to convey?</a:t>
            </a:r>
          </a:p>
          <a:p>
            <a:pPr marL="568325" lvl="1" indent="-273050">
              <a:spcBef>
                <a:spcPts val="600"/>
              </a:spcBef>
            </a:pPr>
            <a:r>
              <a:rPr lang="en-US" sz="2400" b="1" dirty="0"/>
              <a:t>RELEVANCE?  </a:t>
            </a:r>
            <a:r>
              <a:rPr lang="en-US" sz="2400" dirty="0"/>
              <a:t>How will this “grab” your hearers?</a:t>
            </a:r>
          </a:p>
          <a:p>
            <a:pPr marL="568325" lvl="1" indent="-273050">
              <a:spcBef>
                <a:spcPts val="600"/>
              </a:spcBef>
            </a:pPr>
            <a:r>
              <a:rPr lang="en-US" sz="2400" b="1" dirty="0"/>
              <a:t>FOCUS?</a:t>
            </a:r>
            <a:r>
              <a:rPr lang="en-US" sz="2400" dirty="0"/>
              <a:t>  What will be your brief “</a:t>
            </a:r>
            <a:r>
              <a:rPr lang="en-US" sz="2400" b="1" dirty="0"/>
              <a:t>sermon title</a:t>
            </a:r>
            <a:r>
              <a:rPr lang="en-US" sz="2400" dirty="0"/>
              <a:t>”?</a:t>
            </a:r>
          </a:p>
          <a:p>
            <a:pPr>
              <a:spcBef>
                <a:spcPts val="2400"/>
              </a:spcBef>
            </a:pPr>
            <a:r>
              <a:rPr lang="en-US" sz="3200" dirty="0">
                <a:solidFill>
                  <a:schemeClr val="bg2">
                    <a:lumMod val="50000"/>
                  </a:schemeClr>
                </a:solidFill>
              </a:rPr>
              <a:t>What  Are Your  THREE  MAIN  POINTS?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Three </a:t>
            </a:r>
            <a:r>
              <a:rPr lang="en-US" sz="2400" b="1" dirty="0"/>
              <a:t>aspects</a:t>
            </a:r>
            <a:r>
              <a:rPr lang="en-US" sz="2400" dirty="0"/>
              <a:t> of your theme to explore/illustrate?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Past, Present, Future?  </a:t>
            </a:r>
            <a:r>
              <a:rPr lang="en-US" sz="2400" i="1" dirty="0"/>
              <a:t>or  </a:t>
            </a:r>
            <a:r>
              <a:rPr lang="en-US" sz="2400" dirty="0"/>
              <a:t>Individual, Local, World?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Any Images or Illustrations?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Homily This Sunday?</a:t>
            </a:r>
          </a:p>
        </p:txBody>
      </p:sp>
    </p:spTree>
    <p:extLst>
      <p:ext uri="{BB962C8B-B14F-4D97-AF65-F5344CB8AC3E}">
        <p14:creationId xmlns:p14="http://schemas.microsoft.com/office/powerpoint/2010/main" val="338541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763000" cy="5562600"/>
          </a:xfrm>
        </p:spPr>
        <p:txBody>
          <a:bodyPr>
            <a:normAutofit/>
          </a:bodyPr>
          <a:lstStyle/>
          <a:p>
            <a:r>
              <a:rPr lang="en-US" i="1" dirty="0"/>
              <a:t>Overview of Ordinary Time, Year B:</a:t>
            </a:r>
          </a:p>
          <a:p>
            <a:pPr lvl="1"/>
            <a:r>
              <a:rPr lang="en-US" sz="2600" dirty="0">
                <a:latin typeface="Arial Narrow" panose="020B0606020202030204" pitchFamily="34" charset="0"/>
                <a:hlinkClick r:id="rId2"/>
              </a:rPr>
              <a:t>http://catholic-resources.org/Lectionary/1998USL-OrdinaryB.htm</a:t>
            </a:r>
            <a:endParaRPr lang="en-US" sz="2600" i="1" dirty="0"/>
          </a:p>
          <a:p>
            <a:pPr lvl="4"/>
            <a:endParaRPr lang="en-US" i="1" dirty="0"/>
          </a:p>
          <a:p>
            <a:r>
              <a:rPr lang="en-US" i="1" dirty="0"/>
              <a:t>More on Biblical Texts:</a:t>
            </a:r>
          </a:p>
          <a:p>
            <a:pPr lvl="1"/>
            <a:r>
              <a:rPr lang="en-US" sz="2800" dirty="0">
                <a:latin typeface="Arial Narrow" panose="020B0606020202030204" pitchFamily="34" charset="0"/>
                <a:hlinkClick r:id="rId3"/>
              </a:rPr>
              <a:t>http://catholic-resources.org/Bible/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</a:p>
          <a:p>
            <a:pPr lvl="4"/>
            <a:endParaRPr lang="en-US" i="1" dirty="0"/>
          </a:p>
          <a:p>
            <a:r>
              <a:rPr lang="en-US" b="1" i="1" dirty="0"/>
              <a:t>Thanks</a:t>
            </a:r>
            <a:r>
              <a:rPr lang="en-US" i="1" dirty="0"/>
              <a:t>  for participating today!</a:t>
            </a:r>
          </a:p>
          <a:p>
            <a:pPr lvl="1"/>
            <a:r>
              <a:rPr lang="en-US" dirty="0"/>
              <a:t>Reactions?  Questions?  Discussion?</a:t>
            </a:r>
          </a:p>
          <a:p>
            <a:pPr lvl="1"/>
            <a:r>
              <a:rPr lang="en-US" dirty="0"/>
              <a:t>Please “RAISE YOUR HANDS”</a:t>
            </a:r>
            <a:r>
              <a:rPr lang="en-US" sz="2800" dirty="0"/>
              <a:t>  </a:t>
            </a:r>
            <a:r>
              <a:rPr lang="en-US" sz="2400" dirty="0"/>
              <a:t>(electronically)</a:t>
            </a:r>
            <a:endParaRPr lang="en-US" dirty="0"/>
          </a:p>
          <a:p>
            <a:pPr lvl="1"/>
            <a:r>
              <a:rPr lang="en-US" dirty="0"/>
              <a:t>OR  Type in a Comment/Question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64958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Green-FJ">
      <a:dk1>
        <a:sysClr val="windowText" lastClr="000000"/>
      </a:dk1>
      <a:lt1>
        <a:sysClr val="window" lastClr="FFFFFF"/>
      </a:lt1>
      <a:dk2>
        <a:srgbClr val="217435"/>
      </a:dk2>
      <a:lt2>
        <a:srgbClr val="9CE2AD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185727"/>
      </a:hlink>
      <a:folHlink>
        <a:srgbClr val="5EAEF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5214</TotalTime>
  <Words>1876</Words>
  <Application>Microsoft Office PowerPoint</Application>
  <PresentationFormat>On-screen Show (4:3)</PresentationFormat>
  <Paragraphs>156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Andalus</vt:lpstr>
      <vt:lpstr>Arial Narrow</vt:lpstr>
      <vt:lpstr>Calibri</vt:lpstr>
      <vt:lpstr>Constantia</vt:lpstr>
      <vt:lpstr>Wingdings 2</vt:lpstr>
      <vt:lpstr>Paper</vt:lpstr>
      <vt:lpstr>Homily Preparation Webinar (Arch-) Dioceses of the  Provinces of California</vt:lpstr>
      <vt:lpstr>Welcome!   Thanks!   Blessings!</vt:lpstr>
      <vt:lpstr>Weekly Prep:  “Mark-up Method”</vt:lpstr>
      <vt:lpstr>Current Contexts:</vt:lpstr>
      <vt:lpstr>23rd Sunday in Ordinary Time, Year B</vt:lpstr>
      <vt:lpstr>Overview:  Sunday Gospels, Year B</vt:lpstr>
      <vt:lpstr>Mark 7–8 on Weekdays:  Weeks 5-6 </vt:lpstr>
      <vt:lpstr>Mark 7 – 8</vt:lpstr>
      <vt:lpstr>PowerPoint Presentation</vt:lpstr>
      <vt:lpstr>23rd Sun, Yr. B – Mark 7:31-37</vt:lpstr>
      <vt:lpstr>Mark 7:31-37 – Healing a Deaf-Mute</vt:lpstr>
      <vt:lpstr>PowerPoint Presentation</vt:lpstr>
      <vt:lpstr>23rd Sun., Year B – Isaiah 35:4-7a</vt:lpstr>
      <vt:lpstr>Isaiah 35:4-7a</vt:lpstr>
      <vt:lpstr>23rd Sun – Psalm 146:6-7, 8-9, 9-10</vt:lpstr>
      <vt:lpstr>Overview:  2nd Readings, Year B</vt:lpstr>
      <vt:lpstr>23rd Sun, Year B – James 2:1-5 </vt:lpstr>
      <vt:lpstr>Reflecting on these Readings:</vt:lpstr>
      <vt:lpstr>Your Homily This Sunday?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Homily Preparation Webinar Dioceses of San Bernardino</dc:title>
  <dc:creator>Felix Just</dc:creator>
  <cp:lastModifiedBy>Just, Felix</cp:lastModifiedBy>
  <cp:revision>157</cp:revision>
  <cp:lastPrinted>2014-05-13T17:34:16Z</cp:lastPrinted>
  <dcterms:created xsi:type="dcterms:W3CDTF">2014-02-10T00:43:13Z</dcterms:created>
  <dcterms:modified xsi:type="dcterms:W3CDTF">2021-08-31T14:58:13Z</dcterms:modified>
</cp:coreProperties>
</file>